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60" r:id="rId4"/>
    <p:sldId id="261" r:id="rId5"/>
    <p:sldId id="262" r:id="rId6"/>
    <p:sldId id="263" r:id="rId7"/>
    <p:sldId id="264" r:id="rId8"/>
    <p:sldId id="278" r:id="rId9"/>
    <p:sldId id="267" r:id="rId10"/>
    <p:sldId id="268" r:id="rId11"/>
    <p:sldId id="269" r:id="rId12"/>
    <p:sldId id="270" r:id="rId13"/>
    <p:sldId id="273" r:id="rId14"/>
    <p:sldId id="300" r:id="rId15"/>
    <p:sldId id="274" r:id="rId16"/>
    <p:sldId id="275" r:id="rId17"/>
    <p:sldId id="276" r:id="rId18"/>
    <p:sldId id="277" r:id="rId19"/>
    <p:sldId id="280" r:id="rId20"/>
    <p:sldId id="265" r:id="rId21"/>
    <p:sldId id="279" r:id="rId22"/>
    <p:sldId id="281" r:id="rId23"/>
    <p:sldId id="282" r:id="rId24"/>
    <p:sldId id="29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91C8A396-BF6A-4110-A994-DB125EC300B7}"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1C8A396-BF6A-4110-A994-DB125EC300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1C8A396-BF6A-4110-A994-DB125EC300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1C8A396-BF6A-4110-A994-DB125EC300B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1C8A396-BF6A-4110-A994-DB125EC300B7}"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1C8A396-BF6A-4110-A994-DB125EC300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1C8A396-BF6A-4110-A994-DB125EC300B7}"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1C8A396-BF6A-4110-A994-DB125EC300B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1C8A396-BF6A-4110-A994-DB125EC300B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F5132C8-6656-4303-BD43-77AD416E20AD}" type="datetimeFigureOut">
              <a:rPr lang="en-US" smtClean="0"/>
              <a:pPr/>
              <a:t>3/22/2016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1C8A396-BF6A-4110-A994-DB125EC300B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DF5132C8-6656-4303-BD43-77AD416E20AD}" type="datetimeFigureOut">
              <a:rPr lang="en-US" smtClean="0"/>
              <a:pPr/>
              <a:t>3/22/2016</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91C8A396-BF6A-4110-A994-DB125EC300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F5132C8-6656-4303-BD43-77AD416E20AD}" type="datetimeFigureOut">
              <a:rPr lang="en-US" smtClean="0"/>
              <a:pPr/>
              <a:t>3/22/2016</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1C8A396-BF6A-4110-A994-DB125EC300B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hyperlink" Target="http://upload.wikimedia.org/wikipedia/commons/3/38/Martian_face_viking.jpg"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en.wikipedia.org/wiki/Image:433eros.jpg" TargetMode="External"/><Relationship Id="rId3" Type="http://schemas.openxmlformats.org/officeDocument/2006/relationships/image" Target="../media/image18.png"/><Relationship Id="rId7" Type="http://schemas.openxmlformats.org/officeDocument/2006/relationships/image" Target="../media/image20.jpeg"/><Relationship Id="rId2" Type="http://schemas.openxmlformats.org/officeDocument/2006/relationships/hyperlink" Target="http://upload.wikimedia.org/wikipedia/commons/f/f3/InnerSolarSystem-en.png" TargetMode="External"/><Relationship Id="rId1" Type="http://schemas.openxmlformats.org/officeDocument/2006/relationships/slideLayout" Target="../slideLayouts/slideLayout2.xml"/><Relationship Id="rId6" Type="http://schemas.openxmlformats.org/officeDocument/2006/relationships/hyperlink" Target="http://en.wikipedia.org/wiki/Image:(253)_mathilde.jpg" TargetMode="External"/><Relationship Id="rId5" Type="http://schemas.openxmlformats.org/officeDocument/2006/relationships/image" Target="../media/image19.jpeg"/><Relationship Id="rId4" Type="http://schemas.openxmlformats.org/officeDocument/2006/relationships/hyperlink" Target="http://en.wikipedia.org/wiki/Image:Ceres_optimized.jpg" TargetMode="External"/><Relationship Id="rId9" Type="http://schemas.openxmlformats.org/officeDocument/2006/relationships/image" Target="../media/image2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upload.wikimedia.org/wikipedia/en/e/e2/Jupiter-Earth-Spot_comparison.jpg" TargetMode="External"/><Relationship Id="rId2" Type="http://schemas.openxmlformats.org/officeDocument/2006/relationships/image" Target="../media/image22.jpeg"/><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upload.wikimedia.org/wikipedia/en/3/39/Saturn,_Earth_size_comparison.jpg" TargetMode="Externa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upload.wikimedia.org/wikipedia/commons/2/2a/Uranus,_Earth_size_comparison.jpg" TargetMode="External"/><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upload.wikimedia.org/wikipedia/commons/d/d5/Neptune,_Earth_size_comparison.jpg" TargetMode="External"/><Relationship Id="rId1" Type="http://schemas.openxmlformats.org/officeDocument/2006/relationships/slideLayout" Target="../slideLayouts/slideLayout6.xml"/><Relationship Id="rId5" Type="http://schemas.openxmlformats.org/officeDocument/2006/relationships/image" Target="../media/image29.jpeg"/><Relationship Id="rId4" Type="http://schemas.openxmlformats.org/officeDocument/2006/relationships/hyperlink" Target="http://upload.wikimedia.org/wikipedia/commons/5/58/Neptune-Int.jp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tnhken4_-A0"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Option D Lesson 1: Astronomical Objects.</a:t>
            </a:r>
            <a:endParaRPr lang="en-US" dirty="0"/>
          </a:p>
        </p:txBody>
      </p:sp>
      <p:sp>
        <p:nvSpPr>
          <p:cNvPr id="3" name="Subtitle 2"/>
          <p:cNvSpPr>
            <a:spLocks noGrp="1"/>
          </p:cNvSpPr>
          <p:nvPr>
            <p:ph type="subTitle" idx="1"/>
          </p:nvPr>
        </p:nvSpPr>
        <p:spPr/>
        <p:txBody>
          <a:bodyPr/>
          <a:lstStyle/>
          <a:p>
            <a:r>
              <a:rPr lang="en-US" dirty="0" smtClean="0"/>
              <a:t>Space, the final unit.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p:cNvSpPr>
            <a:spLocks noGrp="1"/>
          </p:cNvSpPr>
          <p:nvPr>
            <p:ph type="dt" sz="half" idx="10"/>
          </p:nvPr>
        </p:nvSpPr>
        <p:spPr/>
        <p:txBody>
          <a:bodyPr/>
          <a:lstStyle/>
          <a:p>
            <a:endParaRPr lang="en-US"/>
          </a:p>
        </p:txBody>
      </p:sp>
      <p:sp>
        <p:nvSpPr>
          <p:cNvPr id="6" name="Footer Placeholder 3"/>
          <p:cNvSpPr>
            <a:spLocks noGrp="1"/>
          </p:cNvSpPr>
          <p:nvPr>
            <p:ph type="ftr" sz="quarter" idx="11"/>
          </p:nvPr>
        </p:nvSpPr>
        <p:spPr/>
        <p:txBody>
          <a:bodyPr/>
          <a:lstStyle/>
          <a:p>
            <a:endParaRPr lang="en-US"/>
          </a:p>
        </p:txBody>
      </p:sp>
      <p:sp>
        <p:nvSpPr>
          <p:cNvPr id="135172" name="Rectangle 4"/>
          <p:cNvSpPr>
            <a:spLocks noGrp="1" noChangeArrowheads="1"/>
          </p:cNvSpPr>
          <p:nvPr>
            <p:ph type="title"/>
          </p:nvPr>
        </p:nvSpPr>
        <p:spPr>
          <a:xfrm>
            <a:off x="684213" y="0"/>
            <a:ext cx="7772400" cy="1143000"/>
          </a:xfrm>
        </p:spPr>
        <p:txBody>
          <a:bodyPr/>
          <a:lstStyle/>
          <a:p>
            <a:r>
              <a:rPr lang="en-GB"/>
              <a:t>Earth and Moon</a:t>
            </a:r>
          </a:p>
        </p:txBody>
      </p:sp>
      <p:pic>
        <p:nvPicPr>
          <p:cNvPr id="135173" name="Picture 5" descr="EarthMoon_mariner10"/>
          <p:cNvPicPr>
            <a:picLocks noChangeAspect="1" noChangeArrowheads="1"/>
          </p:cNvPicPr>
          <p:nvPr/>
        </p:nvPicPr>
        <p:blipFill>
          <a:blip r:embed="rId2" cstate="print"/>
          <a:srcRect/>
          <a:stretch>
            <a:fillRect/>
          </a:stretch>
        </p:blipFill>
        <p:spPr bwMode="auto">
          <a:xfrm>
            <a:off x="1331913" y="1628775"/>
            <a:ext cx="6624637" cy="4843463"/>
          </a:xfrm>
          <a:prstGeom prst="rect">
            <a:avLst/>
          </a:prstGeom>
          <a:noFill/>
        </p:spPr>
      </p:pic>
      <p:sp>
        <p:nvSpPr>
          <p:cNvPr id="135174" name="Text Box 6"/>
          <p:cNvSpPr txBox="1">
            <a:spLocks noChangeArrowheads="1"/>
          </p:cNvSpPr>
          <p:nvPr/>
        </p:nvSpPr>
        <p:spPr bwMode="auto">
          <a:xfrm>
            <a:off x="5651500" y="5949950"/>
            <a:ext cx="2232025" cy="457200"/>
          </a:xfrm>
          <a:prstGeom prst="rect">
            <a:avLst/>
          </a:prstGeom>
          <a:noFill/>
          <a:ln w="9525">
            <a:noFill/>
            <a:miter lim="800000"/>
            <a:headEnd/>
            <a:tailEnd/>
          </a:ln>
          <a:effectLst/>
        </p:spPr>
        <p:txBody>
          <a:bodyPr>
            <a:spAutoFit/>
          </a:bodyPr>
          <a:lstStyle/>
          <a:p>
            <a:pPr algn="r">
              <a:spcBef>
                <a:spcPct val="50000"/>
              </a:spcBef>
            </a:pPr>
            <a:r>
              <a:rPr lang="en-GB">
                <a:latin typeface="Arial" charset="0"/>
              </a:rPr>
              <a:t>Mariner 10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p:cNvSpPr>
            <a:spLocks noGrp="1"/>
          </p:cNvSpPr>
          <p:nvPr>
            <p:ph type="dt" sz="half" idx="10"/>
          </p:nvPr>
        </p:nvSpPr>
        <p:spPr/>
        <p:txBody>
          <a:bodyPr/>
          <a:lstStyle/>
          <a:p>
            <a:endParaRPr lang="en-US"/>
          </a:p>
        </p:txBody>
      </p:sp>
      <p:sp>
        <p:nvSpPr>
          <p:cNvPr id="6" name="Footer Placeholder 3"/>
          <p:cNvSpPr>
            <a:spLocks noGrp="1"/>
          </p:cNvSpPr>
          <p:nvPr>
            <p:ph type="ftr" sz="quarter" idx="11"/>
          </p:nvPr>
        </p:nvSpPr>
        <p:spPr/>
        <p:txBody>
          <a:bodyPr/>
          <a:lstStyle/>
          <a:p>
            <a:endParaRPr lang="en-US"/>
          </a:p>
        </p:txBody>
      </p:sp>
      <p:sp>
        <p:nvSpPr>
          <p:cNvPr id="187394" name="Rectangle 2"/>
          <p:cNvSpPr>
            <a:spLocks noGrp="1" noChangeArrowheads="1"/>
          </p:cNvSpPr>
          <p:nvPr>
            <p:ph type="title"/>
          </p:nvPr>
        </p:nvSpPr>
        <p:spPr>
          <a:xfrm>
            <a:off x="684213" y="0"/>
            <a:ext cx="7772400" cy="1143000"/>
          </a:xfrm>
        </p:spPr>
        <p:txBody>
          <a:bodyPr/>
          <a:lstStyle/>
          <a:p>
            <a:r>
              <a:rPr lang="en-GB"/>
              <a:t>Earth and Moon</a:t>
            </a:r>
          </a:p>
        </p:txBody>
      </p:sp>
      <p:pic>
        <p:nvPicPr>
          <p:cNvPr id="187399" name="Picture 7" descr="bluemarble_apollo17_big"/>
          <p:cNvPicPr>
            <a:picLocks noChangeAspect="1" noChangeArrowheads="1"/>
          </p:cNvPicPr>
          <p:nvPr/>
        </p:nvPicPr>
        <p:blipFill>
          <a:blip r:embed="rId2" cstate="print"/>
          <a:srcRect/>
          <a:stretch>
            <a:fillRect/>
          </a:stretch>
        </p:blipFill>
        <p:spPr bwMode="auto">
          <a:xfrm>
            <a:off x="179388" y="1125538"/>
            <a:ext cx="5324475" cy="5327650"/>
          </a:xfrm>
          <a:prstGeom prst="rect">
            <a:avLst/>
          </a:prstGeom>
          <a:noFill/>
        </p:spPr>
      </p:pic>
      <p:pic>
        <p:nvPicPr>
          <p:cNvPr id="187400" name="Picture 8"/>
          <p:cNvPicPr>
            <a:picLocks noChangeAspect="1" noChangeArrowheads="1"/>
          </p:cNvPicPr>
          <p:nvPr/>
        </p:nvPicPr>
        <p:blipFill>
          <a:blip r:embed="rId3" cstate="print"/>
          <a:srcRect/>
          <a:stretch>
            <a:fillRect/>
          </a:stretch>
        </p:blipFill>
        <p:spPr bwMode="auto">
          <a:xfrm>
            <a:off x="5400675" y="3702050"/>
            <a:ext cx="3635375" cy="30400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26" name="Picture 10"/>
          <p:cNvPicPr>
            <a:picLocks noChangeAspect="1" noChangeArrowheads="1"/>
          </p:cNvPicPr>
          <p:nvPr/>
        </p:nvPicPr>
        <p:blipFill>
          <a:blip r:embed="rId2" cstate="print"/>
          <a:srcRect/>
          <a:stretch>
            <a:fillRect/>
          </a:stretch>
        </p:blipFill>
        <p:spPr bwMode="auto">
          <a:xfrm>
            <a:off x="0" y="4437112"/>
            <a:ext cx="7151688" cy="1952625"/>
          </a:xfrm>
          <a:prstGeom prst="rect">
            <a:avLst/>
          </a:prstGeom>
          <a:noFill/>
        </p:spPr>
      </p:pic>
      <p:sp>
        <p:nvSpPr>
          <p:cNvPr id="137220" name="Rectangle 4"/>
          <p:cNvSpPr>
            <a:spLocks noGrp="1" noChangeArrowheads="1"/>
          </p:cNvSpPr>
          <p:nvPr>
            <p:ph type="title"/>
          </p:nvPr>
        </p:nvSpPr>
        <p:spPr>
          <a:xfrm>
            <a:off x="684213" y="0"/>
            <a:ext cx="7772400" cy="1143000"/>
          </a:xfrm>
        </p:spPr>
        <p:txBody>
          <a:bodyPr/>
          <a:lstStyle/>
          <a:p>
            <a:r>
              <a:rPr lang="en-GB"/>
              <a:t>Mars</a:t>
            </a:r>
          </a:p>
        </p:txBody>
      </p:sp>
      <p:pic>
        <p:nvPicPr>
          <p:cNvPr id="137221" name="Picture 5" descr="Mars460"/>
          <p:cNvPicPr>
            <a:picLocks noChangeAspect="1" noChangeArrowheads="1"/>
          </p:cNvPicPr>
          <p:nvPr/>
        </p:nvPicPr>
        <p:blipFill>
          <a:blip r:embed="rId3" cstate="print"/>
          <a:srcRect/>
          <a:stretch>
            <a:fillRect/>
          </a:stretch>
        </p:blipFill>
        <p:spPr bwMode="auto">
          <a:xfrm>
            <a:off x="2268538" y="1557338"/>
            <a:ext cx="4826000" cy="2901950"/>
          </a:xfrm>
          <a:prstGeom prst="rect">
            <a:avLst/>
          </a:prstGeom>
          <a:noFill/>
        </p:spPr>
      </p:pic>
      <p:sp>
        <p:nvSpPr>
          <p:cNvPr id="137225" name="Text Box 9"/>
          <p:cNvSpPr txBox="1">
            <a:spLocks noChangeArrowheads="1"/>
          </p:cNvSpPr>
          <p:nvPr/>
        </p:nvSpPr>
        <p:spPr bwMode="auto">
          <a:xfrm>
            <a:off x="2555875" y="4581525"/>
            <a:ext cx="5400675" cy="457200"/>
          </a:xfrm>
          <a:prstGeom prst="rect">
            <a:avLst/>
          </a:prstGeom>
          <a:noFill/>
          <a:ln w="9525">
            <a:noFill/>
            <a:miter lim="800000"/>
            <a:headEnd/>
            <a:tailEnd/>
          </a:ln>
          <a:effectLst/>
        </p:spPr>
        <p:txBody>
          <a:bodyPr>
            <a:spAutoFit/>
          </a:bodyPr>
          <a:lstStyle/>
          <a:p>
            <a:pPr>
              <a:spcBef>
                <a:spcPct val="50000"/>
              </a:spcBef>
            </a:pPr>
            <a:r>
              <a:rPr lang="en-GB">
                <a:latin typeface="Arial" charset="0"/>
              </a:rPr>
              <a:t>Spirit Rover: Mars’ West Valley</a:t>
            </a:r>
          </a:p>
        </p:txBody>
      </p:sp>
      <p:pic>
        <p:nvPicPr>
          <p:cNvPr id="8" name="Picture 6" descr="Imagem:Martian face viking.jpg">
            <a:hlinkClick r:id="rId4"/>
          </p:cNvPr>
          <p:cNvPicPr>
            <a:picLocks noChangeAspect="1" noChangeArrowheads="1"/>
          </p:cNvPicPr>
          <p:nvPr/>
        </p:nvPicPr>
        <p:blipFill>
          <a:blip r:embed="rId5" cstate="print"/>
          <a:srcRect/>
          <a:stretch>
            <a:fillRect/>
          </a:stretch>
        </p:blipFill>
        <p:spPr bwMode="auto">
          <a:xfrm>
            <a:off x="7236296" y="3933056"/>
            <a:ext cx="1728440" cy="1274928"/>
          </a:xfrm>
          <a:prstGeom prst="rect">
            <a:avLst/>
          </a:prstGeom>
          <a:noFill/>
        </p:spPr>
      </p:pic>
      <p:grpSp>
        <p:nvGrpSpPr>
          <p:cNvPr id="9" name="Group 12"/>
          <p:cNvGrpSpPr>
            <a:grpSpLocks/>
          </p:cNvGrpSpPr>
          <p:nvPr/>
        </p:nvGrpSpPr>
        <p:grpSpPr bwMode="auto">
          <a:xfrm>
            <a:off x="6588224" y="5301208"/>
            <a:ext cx="2376264" cy="1156172"/>
            <a:chOff x="2245" y="1888"/>
            <a:chExt cx="3402" cy="2225"/>
          </a:xfrm>
        </p:grpSpPr>
        <p:pic>
          <p:nvPicPr>
            <p:cNvPr id="10" name="Picture 10" descr="'Face on Mars' in Cydonia"/>
            <p:cNvPicPr>
              <a:picLocks noChangeAspect="1" noChangeArrowheads="1"/>
            </p:cNvPicPr>
            <p:nvPr/>
          </p:nvPicPr>
          <p:blipFill>
            <a:blip r:embed="rId6" cstate="print"/>
            <a:srcRect/>
            <a:stretch>
              <a:fillRect/>
            </a:stretch>
          </p:blipFill>
          <p:spPr bwMode="auto">
            <a:xfrm>
              <a:off x="2245" y="1888"/>
              <a:ext cx="3334" cy="2225"/>
            </a:xfrm>
            <a:prstGeom prst="rect">
              <a:avLst/>
            </a:prstGeom>
            <a:noFill/>
          </p:spPr>
        </p:pic>
        <p:sp>
          <p:nvSpPr>
            <p:cNvPr id="11" name="Text Box 11"/>
            <p:cNvSpPr txBox="1">
              <a:spLocks noChangeArrowheads="1"/>
            </p:cNvSpPr>
            <p:nvPr/>
          </p:nvSpPr>
          <p:spPr bwMode="auto">
            <a:xfrm>
              <a:off x="2245" y="3702"/>
              <a:ext cx="3402" cy="288"/>
            </a:xfrm>
            <a:prstGeom prst="rect">
              <a:avLst/>
            </a:prstGeom>
            <a:noFill/>
            <a:ln w="9525">
              <a:noFill/>
              <a:miter lim="800000"/>
              <a:headEnd/>
              <a:tailEnd/>
            </a:ln>
            <a:effectLst/>
          </p:spPr>
          <p:txBody>
            <a:bodyPr>
              <a:spAutoFit/>
            </a:bodyPr>
            <a:lstStyle/>
            <a:p>
              <a:pPr>
                <a:spcBef>
                  <a:spcPct val="50000"/>
                </a:spcBef>
              </a:pPr>
              <a:r>
                <a:rPr lang="en-GB">
                  <a:latin typeface="Arial" charset="0"/>
                </a:rPr>
                <a:t>ESA’s Mars Express: Cydonia Region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4" name="Rectangle 4"/>
          <p:cNvSpPr>
            <a:spLocks noGrp="1" noChangeArrowheads="1"/>
          </p:cNvSpPr>
          <p:nvPr>
            <p:ph type="title"/>
          </p:nvPr>
        </p:nvSpPr>
        <p:spPr>
          <a:xfrm>
            <a:off x="5076056" y="116632"/>
            <a:ext cx="3945632" cy="914400"/>
          </a:xfrm>
        </p:spPr>
        <p:txBody>
          <a:bodyPr/>
          <a:lstStyle/>
          <a:p>
            <a:r>
              <a:rPr lang="en-GB" dirty="0"/>
              <a:t>Asteroid Belt</a:t>
            </a:r>
          </a:p>
        </p:txBody>
      </p:sp>
      <p:sp>
        <p:nvSpPr>
          <p:cNvPr id="15" name="Content Placeholder 14"/>
          <p:cNvSpPr>
            <a:spLocks noGrp="1"/>
          </p:cNvSpPr>
          <p:nvPr>
            <p:ph idx="1"/>
          </p:nvPr>
        </p:nvSpPr>
        <p:spPr>
          <a:xfrm>
            <a:off x="323527" y="5227584"/>
            <a:ext cx="8318301" cy="1630416"/>
          </a:xfrm>
        </p:spPr>
        <p:txBody>
          <a:bodyPr>
            <a:normAutofit fontScale="55000" lnSpcReduction="20000"/>
          </a:bodyPr>
          <a:lstStyle/>
          <a:p>
            <a:r>
              <a:rPr lang="en-US" dirty="0" smtClean="0"/>
              <a:t>The asteroid belt consists of many </a:t>
            </a:r>
            <a:r>
              <a:rPr lang="en-US" dirty="0" err="1" smtClean="0"/>
              <a:t>many</a:t>
            </a:r>
            <a:r>
              <a:rPr lang="en-US" dirty="0" smtClean="0"/>
              <a:t> </a:t>
            </a:r>
            <a:r>
              <a:rPr lang="en-US" dirty="0" err="1" smtClean="0"/>
              <a:t>many</a:t>
            </a:r>
            <a:r>
              <a:rPr lang="en-US" dirty="0" smtClean="0"/>
              <a:t> small objects (some even the size of dwarf planets) that orbit the around the sun.</a:t>
            </a:r>
          </a:p>
          <a:p>
            <a:r>
              <a:rPr lang="en-US" dirty="0" smtClean="0"/>
              <a:t>The asteroid belt is between Mars and Jupiter.</a:t>
            </a:r>
          </a:p>
          <a:p>
            <a:r>
              <a:rPr lang="en-US" dirty="0" smtClean="0"/>
              <a:t>Two theories exist as to it’s formation.</a:t>
            </a:r>
          </a:p>
          <a:p>
            <a:pPr lvl="1"/>
            <a:r>
              <a:rPr lang="en-US" dirty="0" smtClean="0"/>
              <a:t>1 planet that broke up into many pieces.</a:t>
            </a:r>
          </a:p>
          <a:p>
            <a:pPr lvl="1"/>
            <a:r>
              <a:rPr lang="en-US" dirty="0" smtClean="0"/>
              <a:t>Or a planet that could not form due to the gravitational effect of Jupiter that is nearby.</a:t>
            </a:r>
            <a:endParaRPr lang="en-US" dirty="0"/>
          </a:p>
        </p:txBody>
      </p:sp>
      <p:pic>
        <p:nvPicPr>
          <p:cNvPr id="168966" name="Picture 6" descr="Image:InnerSolarSystem-en.png">
            <a:hlinkClick r:id="rId2"/>
          </p:cNvPr>
          <p:cNvPicPr>
            <a:picLocks noChangeAspect="1" noChangeArrowheads="1"/>
          </p:cNvPicPr>
          <p:nvPr/>
        </p:nvPicPr>
        <p:blipFill>
          <a:blip r:embed="rId3" cstate="print"/>
          <a:srcRect/>
          <a:stretch>
            <a:fillRect/>
          </a:stretch>
        </p:blipFill>
        <p:spPr bwMode="auto">
          <a:xfrm>
            <a:off x="0" y="0"/>
            <a:ext cx="5040312" cy="5040312"/>
          </a:xfrm>
          <a:prstGeom prst="rect">
            <a:avLst/>
          </a:prstGeom>
          <a:noFill/>
        </p:spPr>
      </p:pic>
      <p:pic>
        <p:nvPicPr>
          <p:cNvPr id="168968" name="Picture 8" descr="240px-Ceres_optimized">
            <a:hlinkClick r:id="rId4" tooltip="Ceres optimized.jpg"/>
          </p:cNvPr>
          <p:cNvPicPr>
            <a:picLocks noChangeAspect="1" noChangeArrowheads="1"/>
          </p:cNvPicPr>
          <p:nvPr/>
        </p:nvPicPr>
        <p:blipFill>
          <a:blip r:embed="rId5" cstate="print"/>
          <a:srcRect/>
          <a:stretch>
            <a:fillRect/>
          </a:stretch>
        </p:blipFill>
        <p:spPr bwMode="auto">
          <a:xfrm>
            <a:off x="5345994" y="953294"/>
            <a:ext cx="1566863" cy="1566862"/>
          </a:xfrm>
          <a:prstGeom prst="rect">
            <a:avLst/>
          </a:prstGeom>
          <a:noFill/>
        </p:spPr>
      </p:pic>
      <p:sp>
        <p:nvSpPr>
          <p:cNvPr id="168969" name="Text Box 9"/>
          <p:cNvSpPr txBox="1">
            <a:spLocks noChangeArrowheads="1"/>
          </p:cNvSpPr>
          <p:nvPr/>
        </p:nvSpPr>
        <p:spPr bwMode="auto">
          <a:xfrm>
            <a:off x="7157862" y="1000113"/>
            <a:ext cx="1978025" cy="1465262"/>
          </a:xfrm>
          <a:prstGeom prst="rect">
            <a:avLst/>
          </a:prstGeom>
          <a:noFill/>
          <a:ln w="9525">
            <a:noFill/>
            <a:miter lim="800000"/>
            <a:headEnd/>
            <a:tailEnd/>
          </a:ln>
          <a:effectLst/>
        </p:spPr>
        <p:txBody>
          <a:bodyPr>
            <a:spAutoFit/>
          </a:bodyPr>
          <a:lstStyle/>
          <a:p>
            <a:pPr>
              <a:spcBef>
                <a:spcPct val="50000"/>
              </a:spcBef>
            </a:pPr>
            <a:r>
              <a:rPr lang="en-GB" sz="1800" b="1" dirty="0">
                <a:solidFill>
                  <a:srgbClr val="0A078C"/>
                </a:solidFill>
              </a:rPr>
              <a:t>Ceres (480km): it was the first asteroid to be seen. Now it’s a dwarf planet.</a:t>
            </a:r>
          </a:p>
        </p:txBody>
      </p:sp>
      <p:pic>
        <p:nvPicPr>
          <p:cNvPr id="168971" name="Picture 11" descr="275px-%28253%29_mathilde">
            <a:hlinkClick r:id="rId6" tooltip="(253) mathilde.jpg"/>
          </p:cNvPr>
          <p:cNvPicPr>
            <a:picLocks noChangeAspect="1" noChangeArrowheads="1"/>
          </p:cNvPicPr>
          <p:nvPr/>
        </p:nvPicPr>
        <p:blipFill>
          <a:blip r:embed="rId7" cstate="print"/>
          <a:srcRect/>
          <a:stretch>
            <a:fillRect/>
          </a:stretch>
        </p:blipFill>
        <p:spPr bwMode="auto">
          <a:xfrm>
            <a:off x="5489662" y="2810693"/>
            <a:ext cx="1728788" cy="1076325"/>
          </a:xfrm>
          <a:prstGeom prst="rect">
            <a:avLst/>
          </a:prstGeom>
          <a:noFill/>
        </p:spPr>
      </p:pic>
      <p:sp>
        <p:nvSpPr>
          <p:cNvPr id="168972" name="Text Box 12"/>
          <p:cNvSpPr txBox="1">
            <a:spLocks noChangeArrowheads="1"/>
          </p:cNvSpPr>
          <p:nvPr/>
        </p:nvSpPr>
        <p:spPr bwMode="auto">
          <a:xfrm>
            <a:off x="7223724" y="2929754"/>
            <a:ext cx="1404937" cy="701675"/>
          </a:xfrm>
          <a:prstGeom prst="rect">
            <a:avLst/>
          </a:prstGeom>
          <a:noFill/>
          <a:ln w="9525">
            <a:noFill/>
            <a:miter lim="800000"/>
            <a:headEnd/>
            <a:tailEnd/>
          </a:ln>
          <a:effectLst/>
        </p:spPr>
        <p:txBody>
          <a:bodyPr>
            <a:spAutoFit/>
          </a:bodyPr>
          <a:lstStyle/>
          <a:p>
            <a:pPr algn="ctr">
              <a:spcBef>
                <a:spcPct val="50000"/>
              </a:spcBef>
            </a:pPr>
            <a:r>
              <a:rPr lang="en-GB" sz="2000" dirty="0">
                <a:solidFill>
                  <a:srgbClr val="0A078C"/>
                </a:solidFill>
              </a:rPr>
              <a:t>Mathilde (52km)</a:t>
            </a:r>
          </a:p>
        </p:txBody>
      </p:sp>
      <p:pic>
        <p:nvPicPr>
          <p:cNvPr id="168974" name="Picture 14" descr="275px-433eros">
            <a:hlinkClick r:id="rId8" tooltip="433eros.jpg"/>
          </p:cNvPr>
          <p:cNvPicPr>
            <a:picLocks noChangeAspect="1" noChangeArrowheads="1"/>
          </p:cNvPicPr>
          <p:nvPr/>
        </p:nvPicPr>
        <p:blipFill>
          <a:blip r:embed="rId9" cstate="print"/>
          <a:srcRect/>
          <a:stretch>
            <a:fillRect/>
          </a:stretch>
        </p:blipFill>
        <p:spPr bwMode="auto">
          <a:xfrm>
            <a:off x="7200008" y="3899718"/>
            <a:ext cx="1728787" cy="1169988"/>
          </a:xfrm>
          <a:prstGeom prst="rect">
            <a:avLst/>
          </a:prstGeom>
          <a:noFill/>
        </p:spPr>
      </p:pic>
      <p:sp>
        <p:nvSpPr>
          <p:cNvPr id="168975" name="Text Box 15"/>
          <p:cNvSpPr txBox="1">
            <a:spLocks noChangeArrowheads="1"/>
          </p:cNvSpPr>
          <p:nvPr/>
        </p:nvSpPr>
        <p:spPr bwMode="auto">
          <a:xfrm>
            <a:off x="5358570" y="4206463"/>
            <a:ext cx="2016125" cy="701675"/>
          </a:xfrm>
          <a:prstGeom prst="rect">
            <a:avLst/>
          </a:prstGeom>
          <a:noFill/>
          <a:ln w="9525">
            <a:noFill/>
            <a:miter lim="800000"/>
            <a:headEnd/>
            <a:tailEnd/>
          </a:ln>
          <a:effectLst/>
        </p:spPr>
        <p:txBody>
          <a:bodyPr>
            <a:spAutoFit/>
          </a:bodyPr>
          <a:lstStyle/>
          <a:p>
            <a:pPr algn="ctr">
              <a:spcBef>
                <a:spcPct val="50000"/>
              </a:spcBef>
            </a:pPr>
            <a:r>
              <a:rPr lang="en-GB" sz="2000" dirty="0">
                <a:solidFill>
                  <a:srgbClr val="0A078C"/>
                </a:solidFill>
              </a:rPr>
              <a:t>Eros (13x13x33km)</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Kupier</a:t>
            </a:r>
            <a:r>
              <a:rPr lang="en-CA" dirty="0" smtClean="0"/>
              <a:t> Belt and Trans-Neptunian objects.</a:t>
            </a:r>
            <a:endParaRPr lang="en-CA" dirty="0"/>
          </a:p>
        </p:txBody>
      </p:sp>
      <p:sp>
        <p:nvSpPr>
          <p:cNvPr id="3" name="Content Placeholder 2"/>
          <p:cNvSpPr>
            <a:spLocks noGrp="1"/>
          </p:cNvSpPr>
          <p:nvPr>
            <p:ph idx="1"/>
          </p:nvPr>
        </p:nvSpPr>
        <p:spPr>
          <a:xfrm>
            <a:off x="914400" y="2060848"/>
            <a:ext cx="7772400" cy="4294712"/>
          </a:xfrm>
        </p:spPr>
        <p:txBody>
          <a:bodyPr>
            <a:normAutofit fontScale="85000" lnSpcReduction="20000"/>
          </a:bodyPr>
          <a:lstStyle/>
          <a:p>
            <a:r>
              <a:rPr lang="en-CA" dirty="0" smtClean="0"/>
              <a:t>Trans-Neptunian Objects (TNO) are any objects the Sun at greater distances than Neptune.  (Pluto is a example TNO)  There are over 1200 TNOs out there, some of which (like Pluto) that are large enough to be rounded by their own gravity, but do not dominate their orbits.</a:t>
            </a:r>
          </a:p>
          <a:p>
            <a:r>
              <a:rPr lang="en-CA" dirty="0" smtClean="0"/>
              <a:t>The Kuiper belt is a region of space containing rocky and icy bodies extending from the orbit of Neptune (~30 Au) out to approximately 50 Au.  There are many </a:t>
            </a:r>
            <a:r>
              <a:rPr lang="en-CA" dirty="0" err="1" smtClean="0"/>
              <a:t>many</a:t>
            </a:r>
            <a:r>
              <a:rPr lang="en-CA" dirty="0" smtClean="0"/>
              <a:t> icy bodies and many </a:t>
            </a:r>
            <a:r>
              <a:rPr lang="en-CA" dirty="0" err="1" smtClean="0"/>
              <a:t>many</a:t>
            </a:r>
            <a:r>
              <a:rPr lang="en-CA" dirty="0" smtClean="0"/>
              <a:t> </a:t>
            </a:r>
            <a:r>
              <a:rPr lang="en-CA" dirty="0" err="1" smtClean="0"/>
              <a:t>many</a:t>
            </a:r>
            <a:r>
              <a:rPr lang="en-CA" dirty="0" smtClean="0"/>
              <a:t> comets found in the </a:t>
            </a:r>
            <a:r>
              <a:rPr lang="en-CA" dirty="0" err="1" smtClean="0"/>
              <a:t>Kupier</a:t>
            </a:r>
            <a:r>
              <a:rPr lang="en-CA" dirty="0" smtClean="0"/>
              <a:t> belt. </a:t>
            </a:r>
          </a:p>
          <a:p>
            <a:r>
              <a:rPr lang="en-CA" dirty="0" smtClean="0"/>
              <a:t>Objects in the Kuiper belt are considered TNOs</a:t>
            </a:r>
            <a:endParaRPr lang="en-CA" dirty="0"/>
          </a:p>
        </p:txBody>
      </p:sp>
    </p:spTree>
    <p:extLst>
      <p:ext uri="{BB962C8B-B14F-4D97-AF65-F5344CB8AC3E}">
        <p14:creationId xmlns:p14="http://schemas.microsoft.com/office/powerpoint/2010/main" val="2658735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Grp="1" noChangeArrowheads="1"/>
          </p:cNvSpPr>
          <p:nvPr>
            <p:ph type="title"/>
          </p:nvPr>
        </p:nvSpPr>
        <p:spPr>
          <a:xfrm>
            <a:off x="684213" y="0"/>
            <a:ext cx="7772400" cy="1143000"/>
          </a:xfrm>
        </p:spPr>
        <p:txBody>
          <a:bodyPr/>
          <a:lstStyle/>
          <a:p>
            <a:r>
              <a:rPr lang="en-GB"/>
              <a:t>Jupiter</a:t>
            </a:r>
          </a:p>
        </p:txBody>
      </p:sp>
      <p:pic>
        <p:nvPicPr>
          <p:cNvPr id="171013" name="Picture 5" descr="jupiter + luas"/>
          <p:cNvPicPr>
            <a:picLocks noChangeAspect="1" noChangeArrowheads="1"/>
          </p:cNvPicPr>
          <p:nvPr/>
        </p:nvPicPr>
        <p:blipFill>
          <a:blip r:embed="rId2" cstate="print"/>
          <a:srcRect/>
          <a:stretch>
            <a:fillRect/>
          </a:stretch>
        </p:blipFill>
        <p:spPr bwMode="auto">
          <a:xfrm>
            <a:off x="179388" y="1268413"/>
            <a:ext cx="4105275" cy="3903662"/>
          </a:xfrm>
          <a:prstGeom prst="rect">
            <a:avLst/>
          </a:prstGeom>
          <a:noFill/>
        </p:spPr>
      </p:pic>
      <p:sp>
        <p:nvSpPr>
          <p:cNvPr id="171014" name="Text Box 6"/>
          <p:cNvSpPr txBox="1">
            <a:spLocks noChangeArrowheads="1"/>
          </p:cNvSpPr>
          <p:nvPr/>
        </p:nvSpPr>
        <p:spPr bwMode="auto">
          <a:xfrm>
            <a:off x="395536" y="5373216"/>
            <a:ext cx="3889375" cy="646331"/>
          </a:xfrm>
          <a:prstGeom prst="rect">
            <a:avLst/>
          </a:prstGeom>
          <a:noFill/>
          <a:ln w="9525">
            <a:noFill/>
            <a:miter lim="800000"/>
            <a:headEnd/>
            <a:tailEnd/>
          </a:ln>
          <a:effectLst/>
        </p:spPr>
        <p:txBody>
          <a:bodyPr>
            <a:spAutoFit/>
          </a:bodyPr>
          <a:lstStyle/>
          <a:p>
            <a:pPr>
              <a:spcBef>
                <a:spcPct val="50000"/>
              </a:spcBef>
            </a:pPr>
            <a:r>
              <a:rPr lang="en-GB" dirty="0">
                <a:solidFill>
                  <a:srgbClr val="0A078C"/>
                </a:solidFill>
              </a:rPr>
              <a:t>Jupiter and its moons: Io, Europa, Ganymede and </a:t>
            </a:r>
            <a:r>
              <a:rPr lang="en-GB" dirty="0" smtClean="0">
                <a:solidFill>
                  <a:srgbClr val="0A078C"/>
                </a:solidFill>
              </a:rPr>
              <a:t>Calisto</a:t>
            </a:r>
            <a:endParaRPr lang="en-GB" dirty="0">
              <a:solidFill>
                <a:srgbClr val="0A078C"/>
              </a:solidFill>
            </a:endParaRPr>
          </a:p>
        </p:txBody>
      </p:sp>
      <p:pic>
        <p:nvPicPr>
          <p:cNvPr id="171018" name="Picture 10" descr="Image:Jupiter-Earth-Spot comparison.jpg">
            <a:hlinkClick r:id="rId3"/>
          </p:cNvPr>
          <p:cNvPicPr>
            <a:picLocks noChangeAspect="1" noChangeArrowheads="1"/>
          </p:cNvPicPr>
          <p:nvPr/>
        </p:nvPicPr>
        <p:blipFill>
          <a:blip r:embed="rId4" cstate="print"/>
          <a:srcRect/>
          <a:stretch>
            <a:fillRect/>
          </a:stretch>
        </p:blipFill>
        <p:spPr bwMode="auto">
          <a:xfrm>
            <a:off x="4427538" y="1268413"/>
            <a:ext cx="4537075" cy="3889375"/>
          </a:xfrm>
          <a:prstGeom prst="rect">
            <a:avLst/>
          </a:prstGeom>
          <a:noFill/>
        </p:spPr>
      </p:pic>
      <p:sp>
        <p:nvSpPr>
          <p:cNvPr id="171019" name="Rectangle 11"/>
          <p:cNvSpPr>
            <a:spLocks noChangeArrowheads="1"/>
          </p:cNvSpPr>
          <p:nvPr/>
        </p:nvSpPr>
        <p:spPr bwMode="auto">
          <a:xfrm>
            <a:off x="4500563" y="5483225"/>
            <a:ext cx="4464050" cy="822325"/>
          </a:xfrm>
          <a:prstGeom prst="rect">
            <a:avLst/>
          </a:prstGeom>
          <a:noFill/>
          <a:ln w="9525">
            <a:noFill/>
            <a:miter lim="800000"/>
            <a:headEnd/>
            <a:tailEnd/>
          </a:ln>
          <a:effectLst/>
        </p:spPr>
        <p:txBody>
          <a:bodyPr anchor="ctr">
            <a:spAutoFit/>
          </a:bodyPr>
          <a:lstStyle/>
          <a:p>
            <a:r>
              <a:rPr lang="en-US" dirty="0">
                <a:solidFill>
                  <a:srgbClr val="0A078C"/>
                </a:solidFill>
              </a:rPr>
              <a:t>Approximate size comparison of Earth and Jupiter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0" name="Rectangle 4"/>
          <p:cNvSpPr>
            <a:spLocks noGrp="1" noChangeArrowheads="1"/>
          </p:cNvSpPr>
          <p:nvPr>
            <p:ph type="title"/>
          </p:nvPr>
        </p:nvSpPr>
        <p:spPr>
          <a:xfrm>
            <a:off x="684213" y="0"/>
            <a:ext cx="7772400" cy="1143000"/>
          </a:xfrm>
        </p:spPr>
        <p:txBody>
          <a:bodyPr/>
          <a:lstStyle/>
          <a:p>
            <a:r>
              <a:rPr lang="en-GB"/>
              <a:t>Saturn</a:t>
            </a:r>
          </a:p>
        </p:txBody>
      </p:sp>
      <p:pic>
        <p:nvPicPr>
          <p:cNvPr id="173063" name="Picture 7" descr="Image:Saturn, Earth size comparison.jpg">
            <a:hlinkClick r:id="rId2"/>
          </p:cNvPr>
          <p:cNvPicPr>
            <a:picLocks noChangeAspect="1" noChangeArrowheads="1"/>
          </p:cNvPicPr>
          <p:nvPr/>
        </p:nvPicPr>
        <p:blipFill>
          <a:blip r:embed="rId3" cstate="print"/>
          <a:srcRect/>
          <a:stretch>
            <a:fillRect/>
          </a:stretch>
        </p:blipFill>
        <p:spPr bwMode="auto">
          <a:xfrm>
            <a:off x="179388" y="1196975"/>
            <a:ext cx="4752975" cy="4119563"/>
          </a:xfrm>
          <a:prstGeom prst="rect">
            <a:avLst/>
          </a:prstGeom>
          <a:noFill/>
        </p:spPr>
      </p:pic>
      <p:sp>
        <p:nvSpPr>
          <p:cNvPr id="173064" name="Rectangle 8"/>
          <p:cNvSpPr>
            <a:spLocks noChangeArrowheads="1"/>
          </p:cNvSpPr>
          <p:nvPr/>
        </p:nvSpPr>
        <p:spPr bwMode="auto">
          <a:xfrm>
            <a:off x="345757" y="5370513"/>
            <a:ext cx="5256262" cy="369332"/>
          </a:xfrm>
          <a:prstGeom prst="rect">
            <a:avLst/>
          </a:prstGeom>
          <a:noFill/>
          <a:ln w="9525">
            <a:noFill/>
            <a:miter lim="800000"/>
            <a:headEnd/>
            <a:tailEnd/>
          </a:ln>
          <a:effectLst/>
        </p:spPr>
        <p:txBody>
          <a:bodyPr wrap="square" anchor="ctr">
            <a:spAutoFit/>
          </a:bodyPr>
          <a:lstStyle/>
          <a:p>
            <a:r>
              <a:rPr lang="en-US" dirty="0">
                <a:solidFill>
                  <a:srgbClr val="0A078C"/>
                </a:solidFill>
              </a:rPr>
              <a:t>A rough comparison of the sizes of Saturn and Earth </a:t>
            </a:r>
          </a:p>
        </p:txBody>
      </p:sp>
      <p:pic>
        <p:nvPicPr>
          <p:cNvPr id="173066" name="Picture 10" descr="AAAKKPY0"/>
          <p:cNvPicPr>
            <a:picLocks noChangeAspect="1" noChangeArrowheads="1"/>
          </p:cNvPicPr>
          <p:nvPr/>
        </p:nvPicPr>
        <p:blipFill>
          <a:blip r:embed="rId4" cstate="print"/>
          <a:srcRect/>
          <a:stretch>
            <a:fillRect/>
          </a:stretch>
        </p:blipFill>
        <p:spPr bwMode="auto">
          <a:xfrm>
            <a:off x="5252611" y="913656"/>
            <a:ext cx="3743325" cy="446722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endParaRPr lang="en-US"/>
          </a:p>
        </p:txBody>
      </p:sp>
      <p:sp>
        <p:nvSpPr>
          <p:cNvPr id="7" name="Footer Placeholder 3"/>
          <p:cNvSpPr>
            <a:spLocks noGrp="1"/>
          </p:cNvSpPr>
          <p:nvPr>
            <p:ph type="ftr" sz="quarter" idx="11"/>
          </p:nvPr>
        </p:nvSpPr>
        <p:spPr/>
        <p:txBody>
          <a:bodyPr/>
          <a:lstStyle/>
          <a:p>
            <a:endParaRPr lang="en-US"/>
          </a:p>
        </p:txBody>
      </p:sp>
      <p:sp>
        <p:nvSpPr>
          <p:cNvPr id="175108" name="Rectangle 4"/>
          <p:cNvSpPr>
            <a:spLocks noGrp="1" noChangeArrowheads="1"/>
          </p:cNvSpPr>
          <p:nvPr>
            <p:ph type="title"/>
          </p:nvPr>
        </p:nvSpPr>
        <p:spPr>
          <a:xfrm>
            <a:off x="684213" y="0"/>
            <a:ext cx="7772400" cy="1143000"/>
          </a:xfrm>
        </p:spPr>
        <p:txBody>
          <a:bodyPr/>
          <a:lstStyle/>
          <a:p>
            <a:r>
              <a:rPr lang="en-GB"/>
              <a:t>Uranus</a:t>
            </a:r>
          </a:p>
        </p:txBody>
      </p:sp>
      <p:pic>
        <p:nvPicPr>
          <p:cNvPr id="175110" name="Picture 6" descr="Image:Uranus, Earth size comparison.jpg">
            <a:hlinkClick r:id="rId2"/>
          </p:cNvPr>
          <p:cNvPicPr>
            <a:picLocks noChangeAspect="1" noChangeArrowheads="1"/>
          </p:cNvPicPr>
          <p:nvPr/>
        </p:nvPicPr>
        <p:blipFill>
          <a:blip r:embed="rId3" cstate="print"/>
          <a:srcRect/>
          <a:stretch>
            <a:fillRect/>
          </a:stretch>
        </p:blipFill>
        <p:spPr bwMode="auto">
          <a:xfrm>
            <a:off x="323850" y="1655763"/>
            <a:ext cx="5040313" cy="5040312"/>
          </a:xfrm>
          <a:prstGeom prst="rect">
            <a:avLst/>
          </a:prstGeom>
          <a:noFill/>
        </p:spPr>
      </p:pic>
      <p:sp>
        <p:nvSpPr>
          <p:cNvPr id="175111" name="Rectangle 7"/>
          <p:cNvSpPr>
            <a:spLocks noChangeArrowheads="1"/>
          </p:cNvSpPr>
          <p:nvPr/>
        </p:nvSpPr>
        <p:spPr bwMode="auto">
          <a:xfrm>
            <a:off x="6156325" y="4946650"/>
            <a:ext cx="2519363" cy="1187450"/>
          </a:xfrm>
          <a:prstGeom prst="rect">
            <a:avLst/>
          </a:prstGeom>
          <a:noFill/>
          <a:ln w="9525">
            <a:noFill/>
            <a:miter lim="800000"/>
            <a:headEnd/>
            <a:tailEnd/>
          </a:ln>
          <a:effectLst/>
        </p:spPr>
        <p:txBody>
          <a:bodyPr anchor="ctr">
            <a:spAutoFit/>
          </a:bodyPr>
          <a:lstStyle/>
          <a:p>
            <a:r>
              <a:rPr lang="en-US">
                <a:solidFill>
                  <a:srgbClr val="0A078C"/>
                </a:solidFill>
              </a:rPr>
              <a:t>Size comparison of Earth and Uranus </a:t>
            </a:r>
          </a:p>
        </p:txBody>
      </p:sp>
      <p:pic>
        <p:nvPicPr>
          <p:cNvPr id="175113" name="Picture 9" descr="Uranus_clouds"/>
          <p:cNvPicPr>
            <a:picLocks noChangeAspect="1" noChangeArrowheads="1"/>
          </p:cNvPicPr>
          <p:nvPr/>
        </p:nvPicPr>
        <p:blipFill>
          <a:blip r:embed="rId4" cstate="print"/>
          <a:srcRect/>
          <a:stretch>
            <a:fillRect/>
          </a:stretch>
        </p:blipFill>
        <p:spPr bwMode="auto">
          <a:xfrm>
            <a:off x="6588125" y="1125538"/>
            <a:ext cx="1482725" cy="3455987"/>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endParaRPr lang="en-US"/>
          </a:p>
        </p:txBody>
      </p:sp>
      <p:sp>
        <p:nvSpPr>
          <p:cNvPr id="7" name="Footer Placeholder 3"/>
          <p:cNvSpPr>
            <a:spLocks noGrp="1"/>
          </p:cNvSpPr>
          <p:nvPr>
            <p:ph type="ftr" sz="quarter" idx="11"/>
          </p:nvPr>
        </p:nvSpPr>
        <p:spPr/>
        <p:txBody>
          <a:bodyPr/>
          <a:lstStyle/>
          <a:p>
            <a:endParaRPr lang="en-US"/>
          </a:p>
        </p:txBody>
      </p:sp>
      <p:sp>
        <p:nvSpPr>
          <p:cNvPr id="176135" name="Rectangle 7"/>
          <p:cNvSpPr>
            <a:spLocks noGrp="1" noChangeArrowheads="1"/>
          </p:cNvSpPr>
          <p:nvPr>
            <p:ph type="title"/>
          </p:nvPr>
        </p:nvSpPr>
        <p:spPr>
          <a:xfrm>
            <a:off x="755650" y="0"/>
            <a:ext cx="7772400" cy="1143000"/>
          </a:xfrm>
        </p:spPr>
        <p:txBody>
          <a:bodyPr/>
          <a:lstStyle/>
          <a:p>
            <a:r>
              <a:rPr lang="en-GB"/>
              <a:t>Neptune</a:t>
            </a:r>
          </a:p>
        </p:txBody>
      </p:sp>
      <p:pic>
        <p:nvPicPr>
          <p:cNvPr id="176138" name="Picture 10" descr="Image:Neptune, Earth size comparison.jpg">
            <a:hlinkClick r:id="rId2"/>
          </p:cNvPr>
          <p:cNvPicPr>
            <a:picLocks noChangeAspect="1" noChangeArrowheads="1"/>
          </p:cNvPicPr>
          <p:nvPr/>
        </p:nvPicPr>
        <p:blipFill>
          <a:blip r:embed="rId3" cstate="print"/>
          <a:srcRect/>
          <a:stretch>
            <a:fillRect/>
          </a:stretch>
        </p:blipFill>
        <p:spPr bwMode="auto">
          <a:xfrm>
            <a:off x="179388" y="1557338"/>
            <a:ext cx="4895850" cy="4895850"/>
          </a:xfrm>
          <a:prstGeom prst="rect">
            <a:avLst/>
          </a:prstGeom>
          <a:noFill/>
        </p:spPr>
      </p:pic>
      <p:sp>
        <p:nvSpPr>
          <p:cNvPr id="176139" name="Rectangle 11"/>
          <p:cNvSpPr>
            <a:spLocks noChangeArrowheads="1"/>
          </p:cNvSpPr>
          <p:nvPr/>
        </p:nvSpPr>
        <p:spPr bwMode="auto">
          <a:xfrm>
            <a:off x="179388" y="5551488"/>
            <a:ext cx="4824412" cy="822325"/>
          </a:xfrm>
          <a:prstGeom prst="rect">
            <a:avLst/>
          </a:prstGeom>
          <a:noFill/>
          <a:ln w="9525">
            <a:noFill/>
            <a:miter lim="800000"/>
            <a:headEnd/>
            <a:tailEnd/>
          </a:ln>
          <a:effectLst/>
        </p:spPr>
        <p:txBody>
          <a:bodyPr anchor="ctr">
            <a:spAutoFit/>
          </a:bodyPr>
          <a:lstStyle/>
          <a:p>
            <a:r>
              <a:rPr lang="en-US"/>
              <a:t>Size comparison of Neptune and Earth. </a:t>
            </a:r>
          </a:p>
        </p:txBody>
      </p:sp>
      <p:pic>
        <p:nvPicPr>
          <p:cNvPr id="176141" name="Picture 13" descr="Image:Neptune-Int.jpg">
            <a:hlinkClick r:id="rId4"/>
          </p:cNvPr>
          <p:cNvPicPr>
            <a:picLocks noChangeAspect="1" noChangeArrowheads="1"/>
          </p:cNvPicPr>
          <p:nvPr/>
        </p:nvPicPr>
        <p:blipFill>
          <a:blip r:embed="rId5" cstate="print"/>
          <a:srcRect/>
          <a:stretch>
            <a:fillRect/>
          </a:stretch>
        </p:blipFill>
        <p:spPr bwMode="auto">
          <a:xfrm>
            <a:off x="5219700" y="2374900"/>
            <a:ext cx="3744913" cy="2786063"/>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Gas Giant vs. Terrestrial</a:t>
            </a:r>
            <a:endParaRPr lang="en-US" dirty="0"/>
          </a:p>
        </p:txBody>
      </p:sp>
      <p:sp>
        <p:nvSpPr>
          <p:cNvPr id="3" name="Text Placeholder 2"/>
          <p:cNvSpPr>
            <a:spLocks noGrp="1"/>
          </p:cNvSpPr>
          <p:nvPr>
            <p:ph type="body" idx="1"/>
          </p:nvPr>
        </p:nvSpPr>
        <p:spPr/>
        <p:txBody>
          <a:bodyPr>
            <a:normAutofit fontScale="70000" lnSpcReduction="20000"/>
          </a:bodyPr>
          <a:lstStyle/>
          <a:p>
            <a:r>
              <a:rPr lang="en-US" dirty="0" smtClean="0"/>
              <a:t>Terrestrial Planets </a:t>
            </a:r>
          </a:p>
          <a:p>
            <a:r>
              <a:rPr lang="en-US" dirty="0" smtClean="0"/>
              <a:t>(Rocky Planets)</a:t>
            </a:r>
            <a:endParaRPr lang="en-US" dirty="0"/>
          </a:p>
        </p:txBody>
      </p:sp>
      <p:sp>
        <p:nvSpPr>
          <p:cNvPr id="5" name="Text Placeholder 4"/>
          <p:cNvSpPr>
            <a:spLocks noGrp="1"/>
          </p:cNvSpPr>
          <p:nvPr>
            <p:ph type="body" sz="half" idx="3"/>
          </p:nvPr>
        </p:nvSpPr>
        <p:spPr>
          <a:xfrm>
            <a:off x="4644008" y="1700808"/>
            <a:ext cx="4041775" cy="639762"/>
          </a:xfrm>
        </p:spPr>
        <p:txBody>
          <a:bodyPr>
            <a:normAutofit fontScale="70000" lnSpcReduction="20000"/>
          </a:bodyPr>
          <a:lstStyle/>
          <a:p>
            <a:r>
              <a:rPr lang="en-US" dirty="0" smtClean="0"/>
              <a:t>Gas Giants</a:t>
            </a:r>
          </a:p>
          <a:p>
            <a:r>
              <a:rPr lang="en-US" dirty="0" smtClean="0"/>
              <a:t>(Jovian Planets)</a:t>
            </a:r>
            <a:endParaRPr lang="en-US" dirty="0"/>
          </a:p>
        </p:txBody>
      </p:sp>
      <p:sp>
        <p:nvSpPr>
          <p:cNvPr id="4" name="Content Placeholder 3"/>
          <p:cNvSpPr>
            <a:spLocks noGrp="1"/>
          </p:cNvSpPr>
          <p:nvPr>
            <p:ph sz="quarter" idx="2"/>
          </p:nvPr>
        </p:nvSpPr>
        <p:spPr/>
        <p:txBody>
          <a:bodyPr/>
          <a:lstStyle/>
          <a:p>
            <a:r>
              <a:rPr lang="en-US" dirty="0" smtClean="0"/>
              <a:t>These planets are primarily composed of silicate rocks or metal.</a:t>
            </a:r>
          </a:p>
          <a:p>
            <a:r>
              <a:rPr lang="en-US" dirty="0" smtClean="0"/>
              <a:t>Solid planetary surface.</a:t>
            </a:r>
          </a:p>
          <a:p>
            <a:r>
              <a:rPr lang="en-US" dirty="0" smtClean="0"/>
              <a:t>Mercury, Venus, Earth and Mars.</a:t>
            </a:r>
          </a:p>
          <a:p>
            <a:pPr lvl="1"/>
            <a:endParaRPr lang="en-US" dirty="0"/>
          </a:p>
        </p:txBody>
      </p:sp>
      <p:sp>
        <p:nvSpPr>
          <p:cNvPr id="6" name="Content Placeholder 5"/>
          <p:cNvSpPr>
            <a:spLocks noGrp="1"/>
          </p:cNvSpPr>
          <p:nvPr>
            <p:ph sz="quarter" idx="4"/>
          </p:nvPr>
        </p:nvSpPr>
        <p:spPr/>
        <p:txBody>
          <a:bodyPr>
            <a:normAutofit fontScale="85000" lnSpcReduction="20000"/>
          </a:bodyPr>
          <a:lstStyle/>
          <a:p>
            <a:r>
              <a:rPr lang="en-US" dirty="0" smtClean="0"/>
              <a:t>No solid rock (No solid surface at all!).</a:t>
            </a:r>
          </a:p>
          <a:p>
            <a:r>
              <a:rPr lang="en-US" dirty="0" smtClean="0"/>
              <a:t>Atmosphere of Hydrogen and Helium.  Perhaps molten metal or rock at core.</a:t>
            </a:r>
          </a:p>
          <a:p>
            <a:r>
              <a:rPr lang="en-US" dirty="0" smtClean="0"/>
              <a:t>Large &gt;10x the mass of Earth.</a:t>
            </a:r>
          </a:p>
          <a:p>
            <a:r>
              <a:rPr lang="en-US" dirty="0" smtClean="0"/>
              <a:t>Jupiter, Saturn, Uranus and Neptune.</a:t>
            </a:r>
          </a:p>
          <a:p>
            <a:r>
              <a:rPr lang="en-US" dirty="0" smtClean="0"/>
              <a:t>(Uranus and Neptune are also called “Ice Giants” as they have lots of water and methane below their Hydrogen and Helium atmosphere)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400" dirty="0" smtClean="0">
                <a:hlinkClick r:id="rId2"/>
              </a:rPr>
              <a:t>http://www.youtube.com/watch?v=o1DpYBYfID4</a:t>
            </a:r>
          </a:p>
          <a:p>
            <a:r>
              <a:rPr lang="en-US" sz="2400" dirty="0" smtClean="0">
                <a:hlinkClick r:id="rId2"/>
              </a:rPr>
              <a:t>http://www.youtube.com/watch?v=tnhken4_-A0</a:t>
            </a:r>
            <a:endParaRPr lang="en-US" sz="2400"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about our solar system</a:t>
            </a:r>
            <a:endParaRPr lang="en-US" dirty="0"/>
          </a:p>
        </p:txBody>
      </p:sp>
      <p:graphicFrame>
        <p:nvGraphicFramePr>
          <p:cNvPr id="5" name="Content Placeholder 4"/>
          <p:cNvGraphicFramePr>
            <a:graphicFrameLocks noGrp="1"/>
          </p:cNvGraphicFramePr>
          <p:nvPr>
            <p:ph idx="1"/>
          </p:nvPr>
        </p:nvGraphicFramePr>
        <p:xfrm>
          <a:off x="1259632" y="1340768"/>
          <a:ext cx="6480719" cy="3744413"/>
        </p:xfrm>
        <a:graphic>
          <a:graphicData uri="http://schemas.openxmlformats.org/drawingml/2006/table">
            <a:tbl>
              <a:tblPr/>
              <a:tblGrid>
                <a:gridCol w="1166081"/>
                <a:gridCol w="1771546"/>
                <a:gridCol w="1771546"/>
                <a:gridCol w="1771546"/>
              </a:tblGrid>
              <a:tr h="1030209">
                <a:tc>
                  <a:txBody>
                    <a:bodyPr/>
                    <a:lstStyle/>
                    <a:p>
                      <a:pPr algn="ctr" fontAlgn="ctr"/>
                      <a:r>
                        <a:rPr lang="en-US" sz="1000" b="0" i="0" u="none" strike="noStrike" dirty="0">
                          <a:latin typeface="Arial"/>
                        </a:rPr>
                        <a:t>Planet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Mass (relative to the Earth)</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Radius (relative to the Earth)</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Mean distance from the Sun (Au)</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6799">
                <a:tc>
                  <a:txBody>
                    <a:bodyPr/>
                    <a:lstStyle/>
                    <a:p>
                      <a:pPr algn="ctr" fontAlgn="ctr"/>
                      <a:r>
                        <a:rPr lang="en-US" sz="1000" b="0" i="0" u="none" strike="noStrike" dirty="0">
                          <a:latin typeface="Arial"/>
                        </a:rPr>
                        <a:t>Mercury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6799">
                <a:tc>
                  <a:txBody>
                    <a:bodyPr/>
                    <a:lstStyle/>
                    <a:p>
                      <a:pPr algn="ctr" fontAlgn="ctr"/>
                      <a:r>
                        <a:rPr lang="en-US" sz="1000" b="0" i="0" u="none" strike="noStrike">
                          <a:latin typeface="Arial"/>
                        </a:rPr>
                        <a:t>Venus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6799">
                <a:tc>
                  <a:txBody>
                    <a:bodyPr/>
                    <a:lstStyle/>
                    <a:p>
                      <a:pPr algn="ctr" fontAlgn="ctr"/>
                      <a:r>
                        <a:rPr lang="en-US" sz="1000" b="0" i="0" u="none" strike="noStrike">
                          <a:latin typeface="Arial"/>
                        </a:rPr>
                        <a:t>Earth</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6799">
                <a:tc>
                  <a:txBody>
                    <a:bodyPr/>
                    <a:lstStyle/>
                    <a:p>
                      <a:pPr algn="ctr" fontAlgn="ctr"/>
                      <a:r>
                        <a:rPr lang="en-US" sz="1000" b="0" i="0" u="none" strike="noStrike">
                          <a:latin typeface="Arial"/>
                        </a:rPr>
                        <a:t>Mars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6799">
                <a:tc>
                  <a:txBody>
                    <a:bodyPr/>
                    <a:lstStyle/>
                    <a:p>
                      <a:pPr algn="ctr" fontAlgn="ctr"/>
                      <a:r>
                        <a:rPr lang="en-US" sz="1000" b="0" i="0" u="none" strike="noStrike">
                          <a:latin typeface="Arial"/>
                        </a:rPr>
                        <a:t>Jupiter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318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6799">
                <a:tc>
                  <a:txBody>
                    <a:bodyPr/>
                    <a:lstStyle/>
                    <a:p>
                      <a:pPr algn="ctr" fontAlgn="ctr"/>
                      <a:r>
                        <a:rPr lang="en-US" sz="1000" b="0" i="0" u="none" strike="noStrike">
                          <a:latin typeface="Arial"/>
                        </a:rPr>
                        <a:t>Saturn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9.54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6799">
                <a:tc>
                  <a:txBody>
                    <a:bodyPr/>
                    <a:lstStyle/>
                    <a:p>
                      <a:pPr algn="ctr" fontAlgn="ctr"/>
                      <a:r>
                        <a:rPr lang="en-US" sz="1000" b="0" i="0" u="none" strike="noStrike">
                          <a:latin typeface="Arial"/>
                        </a:rPr>
                        <a:t>Uranus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6611">
                <a:tc>
                  <a:txBody>
                    <a:bodyPr/>
                    <a:lstStyle/>
                    <a:p>
                      <a:pPr algn="ctr" fontAlgn="ctr"/>
                      <a:r>
                        <a:rPr lang="en-US" sz="1000" b="0" i="0" u="none" strike="noStrike" dirty="0">
                          <a:latin typeface="Arial"/>
                        </a:rPr>
                        <a:t>Neptune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a:latin typeface="Arial"/>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1403648" y="5301208"/>
            <a:ext cx="6696744" cy="646331"/>
          </a:xfrm>
          <a:prstGeom prst="rect">
            <a:avLst/>
          </a:prstGeom>
          <a:noFill/>
        </p:spPr>
        <p:txBody>
          <a:bodyPr wrap="square" rtlCol="0">
            <a:spAutoFit/>
          </a:bodyPr>
          <a:lstStyle/>
          <a:p>
            <a:r>
              <a:rPr lang="en-US" dirty="0" smtClean="0"/>
              <a:t>Note the “Au” is the “Astronomical Unit” , this is a distance measurement.  1 Au is the mean distance the Earth is from the Sun.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System Data</a:t>
            </a:r>
            <a:endParaRPr lang="en-US" dirty="0"/>
          </a:p>
        </p:txBody>
      </p:sp>
      <p:graphicFrame>
        <p:nvGraphicFramePr>
          <p:cNvPr id="6" name="Content Placeholder 5"/>
          <p:cNvGraphicFramePr>
            <a:graphicFrameLocks noGrp="1"/>
          </p:cNvGraphicFramePr>
          <p:nvPr>
            <p:ph idx="1"/>
          </p:nvPr>
        </p:nvGraphicFramePr>
        <p:xfrm>
          <a:off x="611561" y="1412772"/>
          <a:ext cx="8136903" cy="4320483"/>
        </p:xfrm>
        <a:graphic>
          <a:graphicData uri="http://schemas.openxmlformats.org/drawingml/2006/table">
            <a:tbl>
              <a:tblPr/>
              <a:tblGrid>
                <a:gridCol w="1007099"/>
                <a:gridCol w="1007099"/>
                <a:gridCol w="1007099"/>
                <a:gridCol w="1007099"/>
                <a:gridCol w="1007099"/>
                <a:gridCol w="1007099"/>
                <a:gridCol w="1007099"/>
                <a:gridCol w="1087210"/>
              </a:tblGrid>
              <a:tr h="1447151">
                <a:tc>
                  <a:txBody>
                    <a:bodyPr/>
                    <a:lstStyle/>
                    <a:p>
                      <a:pPr algn="ctr" fontAlgn="ctr"/>
                      <a:r>
                        <a:rPr lang="en-US" sz="1000" b="0" i="0" u="none" strike="noStrike">
                          <a:latin typeface="Arial"/>
                        </a:rPr>
                        <a:t>Planet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a:latin typeface="Arial"/>
                        </a:rPr>
                        <a:t>Number of Moons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Average distance from sun (x10</a:t>
                      </a:r>
                      <a:r>
                        <a:rPr lang="en-US" sz="1000" b="0" i="0" u="none" strike="noStrike" baseline="30000">
                          <a:latin typeface="Arial"/>
                        </a:rPr>
                        <a:t>6</a:t>
                      </a:r>
                      <a:r>
                        <a:rPr lang="en-US" sz="1000" b="0" i="0" u="none" strike="noStrike">
                          <a:latin typeface="Arial"/>
                        </a:rPr>
                        <a:t> km)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Diameter (x10</a:t>
                      </a:r>
                      <a:r>
                        <a:rPr lang="en-US" sz="1000" b="0" i="0" u="none" strike="noStrike" baseline="30000">
                          <a:latin typeface="Arial"/>
                        </a:rPr>
                        <a:t>3</a:t>
                      </a:r>
                      <a:r>
                        <a:rPr lang="en-US" sz="1000" b="0" i="0" u="none" strike="noStrike">
                          <a:latin typeface="Arial"/>
                        </a:rPr>
                        <a:t> km)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Mass (x10</a:t>
                      </a:r>
                      <a:r>
                        <a:rPr lang="en-US" sz="1000" b="0" i="0" u="none" strike="noStrike" baseline="30000">
                          <a:latin typeface="Arial"/>
                        </a:rPr>
                        <a:t>23</a:t>
                      </a:r>
                      <a:r>
                        <a:rPr lang="en-US" sz="1000" b="0" i="0" u="none" strike="noStrike">
                          <a:latin typeface="Arial"/>
                        </a:rPr>
                        <a:t> kg)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Oribtal Period (in Earth years)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Eccentricity of orbit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Rotational period (Length of day in hours)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6545">
                <a:tc>
                  <a:txBody>
                    <a:bodyPr/>
                    <a:lstStyle/>
                    <a:p>
                      <a:pPr algn="ctr" fontAlgn="ctr"/>
                      <a:r>
                        <a:rPr lang="en-US" sz="1000" b="0" i="0" u="none" strike="noStrike">
                          <a:latin typeface="Arial"/>
                        </a:rPr>
                        <a:t>Mercury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57.9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0.206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1408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6545">
                <a:tc>
                  <a:txBody>
                    <a:bodyPr/>
                    <a:lstStyle/>
                    <a:p>
                      <a:pPr algn="ctr" fontAlgn="ctr"/>
                      <a:r>
                        <a:rPr lang="en-US" sz="1000" b="0" i="0" u="none" strike="noStrike">
                          <a:latin typeface="Arial"/>
                        </a:rPr>
                        <a:t>Venus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0.007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5832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6545">
                <a:tc>
                  <a:txBody>
                    <a:bodyPr/>
                    <a:lstStyle/>
                    <a:p>
                      <a:pPr algn="ctr" fontAlgn="ctr"/>
                      <a:r>
                        <a:rPr lang="en-US" sz="1000" b="0" i="0" u="none" strike="noStrike">
                          <a:latin typeface="Arial"/>
                        </a:rPr>
                        <a:t>Earth</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0.017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23.93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6545">
                <a:tc>
                  <a:txBody>
                    <a:bodyPr/>
                    <a:lstStyle/>
                    <a:p>
                      <a:pPr algn="ctr" fontAlgn="ctr"/>
                      <a:r>
                        <a:rPr lang="en-US" sz="1000" b="0" i="0" u="none" strike="noStrike">
                          <a:latin typeface="Arial"/>
                        </a:rPr>
                        <a:t>Mars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228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0.093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24.62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6545">
                <a:tc>
                  <a:txBody>
                    <a:bodyPr/>
                    <a:lstStyle/>
                    <a:p>
                      <a:pPr algn="ctr" fontAlgn="ctr"/>
                      <a:r>
                        <a:rPr lang="en-US" sz="1000" b="0" i="0" u="none" strike="noStrike">
                          <a:latin typeface="Arial"/>
                        </a:rPr>
                        <a:t>Jupiter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778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19000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0.048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9.92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6545">
                <a:tc>
                  <a:txBody>
                    <a:bodyPr/>
                    <a:lstStyle/>
                    <a:p>
                      <a:pPr algn="ctr" fontAlgn="ctr"/>
                      <a:r>
                        <a:rPr lang="en-US" sz="1000" b="0" i="0" u="none" strike="noStrike">
                          <a:latin typeface="Arial"/>
                        </a:rPr>
                        <a:t>Saturn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1430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120.5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5700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0.056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10.66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6545">
                <a:tc>
                  <a:txBody>
                    <a:bodyPr/>
                    <a:lstStyle/>
                    <a:p>
                      <a:pPr algn="ctr" fontAlgn="ctr"/>
                      <a:r>
                        <a:rPr lang="en-US" sz="1000" b="0" i="0" u="none" strike="noStrike">
                          <a:latin typeface="Arial"/>
                        </a:rPr>
                        <a:t>Uranus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2900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51.2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866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0.046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17.24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7517">
                <a:tc>
                  <a:txBody>
                    <a:bodyPr/>
                    <a:lstStyle/>
                    <a:p>
                      <a:pPr algn="ctr" fontAlgn="ctr"/>
                      <a:r>
                        <a:rPr lang="en-US" sz="1000" b="0" i="0" u="none" strike="noStrike">
                          <a:latin typeface="Arial"/>
                        </a:rPr>
                        <a:t>Neptune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4500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49.5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165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a:latin typeface="Arial"/>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a:latin typeface="Arial"/>
                        </a:rPr>
                        <a:t>16.11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6" name="Picture 6" descr="http://www.alsonwongastro.com/images/Solar_System/Hale-Bopp50400.jpg"/>
          <p:cNvPicPr>
            <a:picLocks noChangeAspect="1" noChangeArrowheads="1"/>
          </p:cNvPicPr>
          <p:nvPr/>
        </p:nvPicPr>
        <p:blipFill>
          <a:blip r:embed="rId2" cstate="print"/>
          <a:srcRect/>
          <a:stretch>
            <a:fillRect/>
          </a:stretch>
        </p:blipFill>
        <p:spPr bwMode="auto">
          <a:xfrm>
            <a:off x="0" y="3717031"/>
            <a:ext cx="4844945" cy="3140969"/>
          </a:xfrm>
          <a:prstGeom prst="rect">
            <a:avLst/>
          </a:prstGeom>
          <a:noFill/>
        </p:spPr>
      </p:pic>
      <p:sp>
        <p:nvSpPr>
          <p:cNvPr id="2" name="Title 1"/>
          <p:cNvSpPr>
            <a:spLocks noGrp="1"/>
          </p:cNvSpPr>
          <p:nvPr>
            <p:ph type="title"/>
          </p:nvPr>
        </p:nvSpPr>
        <p:spPr>
          <a:xfrm>
            <a:off x="613792" y="207165"/>
            <a:ext cx="7772400" cy="914400"/>
          </a:xfrm>
        </p:spPr>
        <p:txBody>
          <a:bodyPr/>
          <a:lstStyle/>
          <a:p>
            <a:r>
              <a:rPr lang="en-US" dirty="0" smtClean="0"/>
              <a:t>Comets</a:t>
            </a:r>
            <a:endParaRPr lang="en-US" dirty="0"/>
          </a:p>
        </p:txBody>
      </p:sp>
      <p:sp>
        <p:nvSpPr>
          <p:cNvPr id="3" name="Content Placeholder 2"/>
          <p:cNvSpPr>
            <a:spLocks noGrp="1"/>
          </p:cNvSpPr>
          <p:nvPr>
            <p:ph idx="1"/>
          </p:nvPr>
        </p:nvSpPr>
        <p:spPr>
          <a:xfrm>
            <a:off x="395536" y="1015142"/>
            <a:ext cx="8208912" cy="2808312"/>
          </a:xfrm>
        </p:spPr>
        <p:txBody>
          <a:bodyPr>
            <a:normAutofit fontScale="70000" lnSpcReduction="20000"/>
          </a:bodyPr>
          <a:lstStyle/>
          <a:p>
            <a:r>
              <a:rPr lang="en-US" dirty="0" smtClean="0"/>
              <a:t>A comet is a mixture of rock and ice a few kilometers in diameter.  Comets are in orbit around the sun with highly elliptical orbits.</a:t>
            </a:r>
          </a:p>
          <a:p>
            <a:r>
              <a:rPr lang="en-US" dirty="0" smtClean="0"/>
              <a:t> As they get close to the sun their ice begins to melt and they leave a long (many million of kilometers) trail of debris directed away from the sun.</a:t>
            </a:r>
          </a:p>
          <a:p>
            <a:r>
              <a:rPr lang="en-US" dirty="0" smtClean="0"/>
              <a:t>Examples of comets are:</a:t>
            </a:r>
          </a:p>
          <a:p>
            <a:pPr lvl="1"/>
            <a:r>
              <a:rPr lang="en-US" dirty="0" smtClean="0"/>
              <a:t>Halley’s Comet (Arrived in 1986 and will again in 2061)</a:t>
            </a:r>
          </a:p>
          <a:p>
            <a:pPr lvl="1"/>
            <a:r>
              <a:rPr lang="en-US" dirty="0" smtClean="0"/>
              <a:t>Hale Bopp (1997 and next time in 4385)</a:t>
            </a:r>
          </a:p>
          <a:p>
            <a:pPr lvl="1"/>
            <a:r>
              <a:rPr lang="en-US" dirty="0" smtClean="0"/>
              <a:t>ISON (November 2013  and after that in ???)</a:t>
            </a:r>
            <a:endParaRPr lang="en-US" dirty="0"/>
          </a:p>
        </p:txBody>
      </p:sp>
      <p:pic>
        <p:nvPicPr>
          <p:cNvPr id="35842" name="Picture 2" descr="http://apod.nasa.gov/apod/image/comet_west.gif"/>
          <p:cNvPicPr>
            <a:picLocks noChangeAspect="1" noChangeArrowheads="1"/>
          </p:cNvPicPr>
          <p:nvPr/>
        </p:nvPicPr>
        <p:blipFill>
          <a:blip r:embed="rId3" cstate="print"/>
          <a:srcRect/>
          <a:stretch>
            <a:fillRect/>
          </a:stretch>
        </p:blipFill>
        <p:spPr bwMode="auto">
          <a:xfrm>
            <a:off x="6732240" y="116632"/>
            <a:ext cx="2152675" cy="1613210"/>
          </a:xfrm>
          <a:prstGeom prst="rect">
            <a:avLst/>
          </a:prstGeom>
          <a:noFill/>
        </p:spPr>
      </p:pic>
      <p:pic>
        <p:nvPicPr>
          <p:cNvPr id="35844" name="Picture 4" descr="http://thevitruvianman.org/wp-content/uploads/2011/06/halleys.jpg"/>
          <p:cNvPicPr>
            <a:picLocks noChangeAspect="1" noChangeArrowheads="1"/>
          </p:cNvPicPr>
          <p:nvPr/>
        </p:nvPicPr>
        <p:blipFill>
          <a:blip r:embed="rId4" cstate="print"/>
          <a:srcRect/>
          <a:stretch>
            <a:fillRect/>
          </a:stretch>
        </p:blipFill>
        <p:spPr bwMode="auto">
          <a:xfrm>
            <a:off x="5940152" y="4797152"/>
            <a:ext cx="2850983" cy="191683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You should probably memorize the order of the planets as you move out from the sun…</a:t>
            </a:r>
          </a:p>
          <a:p>
            <a:r>
              <a:rPr lang="en-US" dirty="0" smtClean="0"/>
              <a:t>It might help to have a Mnemonic…</a:t>
            </a:r>
          </a:p>
          <a:p>
            <a:pPr lvl="1"/>
            <a:r>
              <a:rPr lang="en-US" dirty="0" smtClean="0">
                <a:solidFill>
                  <a:srgbClr val="FF0000"/>
                </a:solidFill>
              </a:rPr>
              <a:t>M</a:t>
            </a:r>
            <a:r>
              <a:rPr lang="en-US" dirty="0" smtClean="0"/>
              <a:t>ercury, </a:t>
            </a:r>
            <a:r>
              <a:rPr lang="en-US" dirty="0" smtClean="0">
                <a:solidFill>
                  <a:srgbClr val="FF0000"/>
                </a:solidFill>
              </a:rPr>
              <a:t>V</a:t>
            </a:r>
            <a:r>
              <a:rPr lang="en-US" dirty="0" smtClean="0"/>
              <a:t>enus, </a:t>
            </a:r>
            <a:r>
              <a:rPr lang="en-US" dirty="0" smtClean="0">
                <a:solidFill>
                  <a:srgbClr val="FF0000"/>
                </a:solidFill>
              </a:rPr>
              <a:t>E</a:t>
            </a:r>
            <a:r>
              <a:rPr lang="en-US" dirty="0" smtClean="0"/>
              <a:t>arth, </a:t>
            </a:r>
            <a:r>
              <a:rPr lang="en-US" dirty="0" smtClean="0">
                <a:solidFill>
                  <a:srgbClr val="FF0000"/>
                </a:solidFill>
              </a:rPr>
              <a:t>M</a:t>
            </a:r>
            <a:r>
              <a:rPr lang="en-US" dirty="0" smtClean="0"/>
              <a:t>ars, </a:t>
            </a:r>
            <a:r>
              <a:rPr lang="en-US" dirty="0" smtClean="0">
                <a:solidFill>
                  <a:srgbClr val="FF0000"/>
                </a:solidFill>
              </a:rPr>
              <a:t>J</a:t>
            </a:r>
            <a:r>
              <a:rPr lang="en-US" dirty="0" smtClean="0"/>
              <a:t>upiter, </a:t>
            </a:r>
            <a:r>
              <a:rPr lang="en-US" dirty="0" smtClean="0">
                <a:solidFill>
                  <a:srgbClr val="FF0000"/>
                </a:solidFill>
              </a:rPr>
              <a:t>S</a:t>
            </a:r>
            <a:r>
              <a:rPr lang="en-US" dirty="0" smtClean="0"/>
              <a:t>aturn, </a:t>
            </a:r>
            <a:r>
              <a:rPr lang="en-US" dirty="0" smtClean="0">
                <a:solidFill>
                  <a:srgbClr val="FF0000"/>
                </a:solidFill>
              </a:rPr>
              <a:t>U</a:t>
            </a:r>
            <a:r>
              <a:rPr lang="en-US" dirty="0" smtClean="0"/>
              <a:t>ranus, </a:t>
            </a:r>
            <a:r>
              <a:rPr lang="en-US" dirty="0" smtClean="0">
                <a:solidFill>
                  <a:srgbClr val="FF0000"/>
                </a:solidFill>
              </a:rPr>
              <a:t>N</a:t>
            </a:r>
            <a:r>
              <a:rPr lang="en-US" dirty="0" smtClean="0"/>
              <a:t>eptune.</a:t>
            </a:r>
          </a:p>
          <a:p>
            <a:pPr lvl="1"/>
            <a:r>
              <a:rPr lang="en-US" dirty="0" smtClean="0">
                <a:solidFill>
                  <a:srgbClr val="FF0000"/>
                </a:solidFill>
              </a:rPr>
              <a:t>M</a:t>
            </a:r>
            <a:r>
              <a:rPr lang="en-US" dirty="0" smtClean="0"/>
              <a:t>any </a:t>
            </a:r>
            <a:r>
              <a:rPr lang="en-US" dirty="0" smtClean="0">
                <a:solidFill>
                  <a:srgbClr val="FF0000"/>
                </a:solidFill>
              </a:rPr>
              <a:t>V</a:t>
            </a:r>
            <a:r>
              <a:rPr lang="en-US" dirty="0" smtClean="0"/>
              <a:t>isits with </a:t>
            </a:r>
            <a:r>
              <a:rPr lang="en-US" dirty="0" err="1" smtClean="0">
                <a:solidFill>
                  <a:srgbClr val="FF0000"/>
                </a:solidFill>
              </a:rPr>
              <a:t>E</a:t>
            </a:r>
            <a:r>
              <a:rPr lang="en-US" dirty="0" err="1" smtClean="0"/>
              <a:t>shani</a:t>
            </a:r>
            <a:r>
              <a:rPr lang="en-US" dirty="0" smtClean="0"/>
              <a:t> </a:t>
            </a:r>
            <a:r>
              <a:rPr lang="en-US" dirty="0" smtClean="0">
                <a:solidFill>
                  <a:srgbClr val="FF0000"/>
                </a:solidFill>
              </a:rPr>
              <a:t>M</a:t>
            </a:r>
            <a:r>
              <a:rPr lang="en-US" dirty="0" smtClean="0"/>
              <a:t>ake </a:t>
            </a:r>
            <a:r>
              <a:rPr lang="en-US" dirty="0" err="1" smtClean="0">
                <a:solidFill>
                  <a:srgbClr val="FF0000"/>
                </a:solidFill>
              </a:rPr>
              <a:t>J</a:t>
            </a:r>
            <a:r>
              <a:rPr lang="en-US" dirty="0" err="1" smtClean="0"/>
              <a:t>onston</a:t>
            </a:r>
            <a:r>
              <a:rPr lang="en-US" dirty="0" smtClean="0"/>
              <a:t> </a:t>
            </a:r>
            <a:r>
              <a:rPr lang="en-US" dirty="0" smtClean="0">
                <a:solidFill>
                  <a:srgbClr val="FF0000"/>
                </a:solidFill>
              </a:rPr>
              <a:t>S</a:t>
            </a:r>
            <a:r>
              <a:rPr lang="en-US" dirty="0" smtClean="0"/>
              <a:t>leep </a:t>
            </a:r>
            <a:r>
              <a:rPr lang="en-US" dirty="0" smtClean="0">
                <a:solidFill>
                  <a:srgbClr val="FF0000"/>
                </a:solidFill>
              </a:rPr>
              <a:t>U</a:t>
            </a:r>
            <a:r>
              <a:rPr lang="en-US" dirty="0" smtClean="0"/>
              <a:t>ntil </a:t>
            </a:r>
            <a:r>
              <a:rPr lang="en-US" dirty="0" smtClean="0">
                <a:solidFill>
                  <a:srgbClr val="FF0000"/>
                </a:solidFill>
              </a:rPr>
              <a:t>N</a:t>
            </a:r>
            <a:r>
              <a:rPr lang="en-US" dirty="0" smtClean="0"/>
              <a:t>oon.</a:t>
            </a:r>
          </a:p>
          <a:p>
            <a:r>
              <a:rPr lang="en-US" dirty="0" smtClean="0"/>
              <a:t>You should probably know the planets in order of size (smallest to largest both in size and mass)</a:t>
            </a:r>
          </a:p>
          <a:p>
            <a:pPr lvl="1"/>
            <a:r>
              <a:rPr lang="en-US" dirty="0" smtClean="0">
                <a:solidFill>
                  <a:srgbClr val="FF0000"/>
                </a:solidFill>
              </a:rPr>
              <a:t>M</a:t>
            </a:r>
            <a:r>
              <a:rPr lang="en-US" dirty="0" smtClean="0"/>
              <a:t>ercury </a:t>
            </a:r>
            <a:r>
              <a:rPr lang="en-US" dirty="0" smtClean="0">
                <a:solidFill>
                  <a:srgbClr val="FF0000"/>
                </a:solidFill>
              </a:rPr>
              <a:t>M</a:t>
            </a:r>
            <a:r>
              <a:rPr lang="en-US" dirty="0" smtClean="0"/>
              <a:t>ars </a:t>
            </a:r>
            <a:r>
              <a:rPr lang="en-US" dirty="0" smtClean="0">
                <a:solidFill>
                  <a:srgbClr val="FF0000"/>
                </a:solidFill>
              </a:rPr>
              <a:t>V</a:t>
            </a:r>
            <a:r>
              <a:rPr lang="en-US" dirty="0" smtClean="0"/>
              <a:t>enus </a:t>
            </a:r>
            <a:r>
              <a:rPr lang="en-US" dirty="0" smtClean="0">
                <a:solidFill>
                  <a:srgbClr val="FF0000"/>
                </a:solidFill>
              </a:rPr>
              <a:t>E</a:t>
            </a:r>
            <a:r>
              <a:rPr lang="en-US" dirty="0" smtClean="0"/>
              <a:t>arth </a:t>
            </a:r>
            <a:r>
              <a:rPr lang="en-US" dirty="0" smtClean="0">
                <a:solidFill>
                  <a:srgbClr val="FF0000"/>
                </a:solidFill>
              </a:rPr>
              <a:t>N</a:t>
            </a:r>
            <a:r>
              <a:rPr lang="en-US" dirty="0" smtClean="0"/>
              <a:t>eptune </a:t>
            </a:r>
            <a:r>
              <a:rPr lang="en-US" dirty="0">
                <a:solidFill>
                  <a:srgbClr val="FF0000"/>
                </a:solidFill>
              </a:rPr>
              <a:t>U</a:t>
            </a:r>
            <a:r>
              <a:rPr lang="en-US" dirty="0"/>
              <a:t>ranus </a:t>
            </a:r>
            <a:r>
              <a:rPr lang="en-US" dirty="0" smtClean="0">
                <a:solidFill>
                  <a:srgbClr val="FF0000"/>
                </a:solidFill>
              </a:rPr>
              <a:t>S</a:t>
            </a:r>
            <a:r>
              <a:rPr lang="en-US" dirty="0" smtClean="0"/>
              <a:t>aturn </a:t>
            </a:r>
            <a:r>
              <a:rPr lang="en-US" dirty="0" smtClean="0">
                <a:solidFill>
                  <a:srgbClr val="FF0000"/>
                </a:solidFill>
              </a:rPr>
              <a:t>J</a:t>
            </a:r>
            <a:r>
              <a:rPr lang="en-US" dirty="0" smtClean="0"/>
              <a:t>upiter</a:t>
            </a:r>
          </a:p>
          <a:p>
            <a:pPr lvl="2"/>
            <a:endParaRPr 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Stellar Distances.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You may have noticed that I have used different measurements of distance in this presentation.</a:t>
            </a:r>
          </a:p>
          <a:p>
            <a:r>
              <a:rPr lang="en-US" dirty="0" smtClean="0"/>
              <a:t>1 AU (or Astronomical Unit) is the average distance between Earth and Sun</a:t>
            </a:r>
          </a:p>
          <a:p>
            <a:pPr lvl="1"/>
            <a:r>
              <a:rPr lang="en-US" dirty="0" smtClean="0"/>
              <a:t>1Au=1.5 x 10</a:t>
            </a:r>
            <a:r>
              <a:rPr lang="en-US" baseline="30000" dirty="0" smtClean="0"/>
              <a:t>11</a:t>
            </a:r>
            <a:r>
              <a:rPr lang="en-US" dirty="0" smtClean="0"/>
              <a:t> m</a:t>
            </a:r>
          </a:p>
          <a:p>
            <a:r>
              <a:rPr lang="en-US" dirty="0" smtClean="0"/>
              <a:t>1 Light year is the distance light travels in one year.  </a:t>
            </a:r>
          </a:p>
          <a:p>
            <a:pPr lvl="1"/>
            <a:r>
              <a:rPr lang="en-US" dirty="0" smtClean="0"/>
              <a:t>Since light travels at 3.0x10</a:t>
            </a:r>
            <a:r>
              <a:rPr lang="en-US" baseline="30000" dirty="0" smtClean="0"/>
              <a:t>8</a:t>
            </a:r>
            <a:r>
              <a:rPr lang="en-US" dirty="0" smtClean="0"/>
              <a:t> m/s and in 1 year there are 60 seconds x 60minutes x 24 hours x 365 days.</a:t>
            </a:r>
          </a:p>
          <a:p>
            <a:pPr lvl="1"/>
            <a:r>
              <a:rPr lang="en-US" dirty="0" smtClean="0"/>
              <a:t>1 </a:t>
            </a:r>
            <a:r>
              <a:rPr lang="en-US" dirty="0" err="1" smtClean="0"/>
              <a:t>ly</a:t>
            </a:r>
            <a:r>
              <a:rPr lang="en-US" dirty="0" smtClean="0"/>
              <a:t> = 9.46 x 10</a:t>
            </a:r>
            <a:r>
              <a:rPr lang="en-US" baseline="30000" dirty="0" smtClean="0"/>
              <a:t>15</a:t>
            </a:r>
            <a:r>
              <a:rPr lang="en-US" dirty="0" smtClean="0"/>
              <a:t>m</a:t>
            </a:r>
          </a:p>
          <a:p>
            <a:r>
              <a:rPr lang="en-US" dirty="0" smtClean="0"/>
              <a:t>Parsec (Pc) (We’ll meet this later).</a:t>
            </a:r>
          </a:p>
          <a:p>
            <a:pPr lvl="1"/>
            <a:r>
              <a:rPr lang="en-US" dirty="0" smtClean="0"/>
              <a:t>Parsec stands for </a:t>
            </a:r>
            <a:r>
              <a:rPr lang="en-US" dirty="0" err="1" smtClean="0"/>
              <a:t>Parralax</a:t>
            </a:r>
            <a:r>
              <a:rPr lang="en-US" dirty="0" smtClean="0"/>
              <a:t> Second.  This is the distance to a star whose “Parallax is 1 </a:t>
            </a:r>
            <a:r>
              <a:rPr lang="en-US" dirty="0" err="1" smtClean="0"/>
              <a:t>arcsecond</a:t>
            </a:r>
            <a:r>
              <a:rPr lang="en-US" dirty="0" smtClean="0"/>
              <a:t>”.  This is </a:t>
            </a:r>
            <a:r>
              <a:rPr lang="en-US" dirty="0" err="1" smtClean="0"/>
              <a:t>aproximately</a:t>
            </a:r>
            <a:r>
              <a:rPr lang="en-US" dirty="0" smtClean="0"/>
              <a:t> 3.09x10</a:t>
            </a:r>
            <a:r>
              <a:rPr lang="en-US" baseline="30000" dirty="0" smtClean="0"/>
              <a:t>16</a:t>
            </a:r>
            <a:r>
              <a:rPr lang="en-US" dirty="0" smtClean="0"/>
              <a:t>m or 3.26 light years.</a:t>
            </a:r>
          </a:p>
          <a:p>
            <a:pPr lvl="1"/>
            <a:endParaRPr lang="en-US" dirty="0" smtClean="0"/>
          </a:p>
          <a:p>
            <a:pPr lv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System</a:t>
            </a:r>
            <a:endParaRPr lang="en-US" dirty="0"/>
          </a:p>
        </p:txBody>
      </p:sp>
      <p:sp>
        <p:nvSpPr>
          <p:cNvPr id="3" name="Content Placeholder 2"/>
          <p:cNvSpPr>
            <a:spLocks noGrp="1"/>
          </p:cNvSpPr>
          <p:nvPr>
            <p:ph idx="1"/>
          </p:nvPr>
        </p:nvSpPr>
        <p:spPr/>
        <p:txBody>
          <a:bodyPr/>
          <a:lstStyle/>
          <a:p>
            <a:r>
              <a:rPr lang="en-US" dirty="0" smtClean="0"/>
              <a:t>We live on Earth which is one of 8 planets that orbit a star that we call “The Sun”.</a:t>
            </a:r>
          </a:p>
          <a:p>
            <a:r>
              <a:rPr lang="en-US" dirty="0" smtClean="0"/>
              <a:t>The collection of bodies that orbit the sun is called the “Solar System”.</a:t>
            </a:r>
          </a:p>
          <a:p>
            <a:r>
              <a:rPr lang="en-US" dirty="0" smtClean="0"/>
              <a:t>The solar system consists of planets (and their associated moons), dwarf planets, asteroids, comets and other rocky objects that are gravitationally bound to the Sun.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cstate="print"/>
          <a:srcRect/>
          <a:stretch>
            <a:fillRect/>
          </a:stretch>
        </p:blipFill>
        <p:spPr bwMode="auto">
          <a:xfrm>
            <a:off x="395536" y="0"/>
            <a:ext cx="7844408" cy="4401972"/>
          </a:xfrm>
          <a:prstGeom prst="rect">
            <a:avLst/>
          </a:prstGeom>
          <a:noFill/>
        </p:spPr>
      </p:pic>
      <p:sp>
        <p:nvSpPr>
          <p:cNvPr id="2" name="Title 1"/>
          <p:cNvSpPr>
            <a:spLocks noGrp="1"/>
          </p:cNvSpPr>
          <p:nvPr>
            <p:ph type="title"/>
          </p:nvPr>
        </p:nvSpPr>
        <p:spPr>
          <a:xfrm>
            <a:off x="5664899" y="0"/>
            <a:ext cx="3456384" cy="808720"/>
          </a:xfrm>
        </p:spPr>
        <p:txBody>
          <a:bodyPr/>
          <a:lstStyle/>
          <a:p>
            <a:r>
              <a:rPr lang="en-US" dirty="0" smtClean="0"/>
              <a:t>The Planets</a:t>
            </a:r>
            <a:endParaRPr lang="en-US" dirty="0"/>
          </a:p>
        </p:txBody>
      </p:sp>
      <p:sp>
        <p:nvSpPr>
          <p:cNvPr id="5" name="Content Placeholder 2"/>
          <p:cNvSpPr txBox="1">
            <a:spLocks/>
          </p:cNvSpPr>
          <p:nvPr/>
        </p:nvSpPr>
        <p:spPr>
          <a:xfrm>
            <a:off x="971600" y="4797152"/>
            <a:ext cx="7690048" cy="1918448"/>
          </a:xfrm>
          <a:prstGeom prst="rect">
            <a:avLst/>
          </a:prstGeom>
        </p:spPr>
        <p:txBody>
          <a:bodyPr vert="horz">
            <a:normAutofit fontScale="62500" lnSpcReduction="20000"/>
          </a:bodyPr>
          <a:lstStyle/>
          <a:p>
            <a:pPr marL="411480" lvl="0" indent="-342900">
              <a:spcBef>
                <a:spcPts val="700"/>
              </a:spcBef>
              <a:buClr>
                <a:schemeClr val="tx2"/>
              </a:buClr>
              <a:buSzPct val="95000"/>
              <a:buFont typeface="Wingdings"/>
              <a:buChar char=""/>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A planet is an object that orbits a star (or stellar remnant) that is massive </a:t>
            </a:r>
            <a:r>
              <a:rPr lang="en-US" sz="3000" dirty="0"/>
              <a:t>enough (</a:t>
            </a:r>
            <a:r>
              <a:rPr lang="en-US" sz="3000" dirty="0" err="1"/>
              <a:t>ie</a:t>
            </a:r>
            <a:r>
              <a:rPr lang="en-US" sz="3000" dirty="0"/>
              <a:t> has enough mass) to </a:t>
            </a:r>
            <a:r>
              <a:rPr kumimoji="0" lang="en-US" sz="3000" b="0" i="0" u="none" strike="noStrike" kern="1200" cap="none" spc="0" normalizeH="0" baseline="0" noProof="0" dirty="0" smtClean="0">
                <a:ln>
                  <a:noFill/>
                </a:ln>
                <a:solidFill>
                  <a:schemeClr val="tx1"/>
                </a:solidFill>
                <a:effectLst/>
                <a:uLnTx/>
                <a:uFillTx/>
                <a:latin typeface="+mn-lt"/>
                <a:ea typeface="+mn-ea"/>
                <a:cs typeface="+mn-cs"/>
              </a:rPr>
              <a:t>be rounded by it’s own gravity, and dominates it’s region of space.</a:t>
            </a:r>
          </a:p>
          <a:p>
            <a:pPr marL="868680" lvl="1" indent="-342900">
              <a:spcBef>
                <a:spcPts val="700"/>
              </a:spcBef>
              <a:buClr>
                <a:schemeClr val="tx2"/>
              </a:buClr>
              <a:buSzPct val="95000"/>
              <a:buFont typeface="Wingdings"/>
              <a:buChar cha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 To “dominate” it’s region of space,</a:t>
            </a:r>
            <a:r>
              <a:rPr kumimoji="0" lang="en-US" sz="3000" b="0" i="0" u="none" strike="noStrike" kern="1200" cap="none" spc="0" normalizeH="0" noProof="0" dirty="0" smtClean="0">
                <a:ln>
                  <a:noFill/>
                </a:ln>
                <a:solidFill>
                  <a:schemeClr val="tx1"/>
                </a:solidFill>
                <a:effectLst/>
                <a:uLnTx/>
                <a:uFillTx/>
                <a:latin typeface="+mn-lt"/>
                <a:ea typeface="+mn-ea"/>
                <a:cs typeface="+mn-cs"/>
              </a:rPr>
              <a:t> it has to have </a:t>
            </a:r>
            <a:r>
              <a:rPr kumimoji="0" lang="en-US" sz="3000" b="0" i="0" u="none" strike="noStrike" kern="1200" cap="none" spc="0" normalizeH="0" baseline="0" noProof="0" dirty="0" smtClean="0">
                <a:ln>
                  <a:noFill/>
                </a:ln>
                <a:solidFill>
                  <a:schemeClr val="tx1"/>
                </a:solidFill>
                <a:effectLst/>
                <a:uLnTx/>
                <a:uFillTx/>
                <a:latin typeface="+mn-lt"/>
                <a:ea typeface="+mn-ea"/>
                <a:cs typeface="+mn-cs"/>
              </a:rPr>
              <a:t> “cleared out” all the other planetoids nearby. This means that they are the only sizeable object to orbit the sun in </a:t>
            </a:r>
            <a:r>
              <a:rPr lang="en-US" sz="3000" dirty="0" smtClean="0"/>
              <a:t>their orbital path.</a:t>
            </a:r>
            <a:endParaRPr kumimoji="0" lang="en-US" sz="3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Planets of the solar system (not to scale)"/>
          <p:cNvPicPr>
            <a:picLocks noChangeAspect="1" noChangeArrowheads="1"/>
          </p:cNvPicPr>
          <p:nvPr/>
        </p:nvPicPr>
        <p:blipFill>
          <a:blip r:embed="rId2" cstate="print"/>
          <a:srcRect/>
          <a:stretch>
            <a:fillRect/>
          </a:stretch>
        </p:blipFill>
        <p:spPr bwMode="auto">
          <a:xfrm>
            <a:off x="1835696" y="260648"/>
            <a:ext cx="5760640" cy="4503773"/>
          </a:xfrm>
          <a:prstGeom prst="rect">
            <a:avLst/>
          </a:prstGeom>
          <a:noFill/>
          <a:ln w="9525">
            <a:noFill/>
            <a:miter lim="800000"/>
            <a:headEnd/>
            <a:tailEnd/>
          </a:ln>
        </p:spPr>
      </p:pic>
      <p:sp>
        <p:nvSpPr>
          <p:cNvPr id="2" name="Title 1"/>
          <p:cNvSpPr>
            <a:spLocks noGrp="1"/>
          </p:cNvSpPr>
          <p:nvPr>
            <p:ph type="title"/>
          </p:nvPr>
        </p:nvSpPr>
        <p:spPr>
          <a:xfrm>
            <a:off x="395536" y="0"/>
            <a:ext cx="7772400" cy="914400"/>
          </a:xfrm>
        </p:spPr>
        <p:txBody>
          <a:bodyPr/>
          <a:lstStyle/>
          <a:p>
            <a:r>
              <a:rPr lang="en-US" dirty="0" smtClean="0"/>
              <a:t>The Planets</a:t>
            </a:r>
            <a:endParaRPr lang="en-US" dirty="0"/>
          </a:p>
        </p:txBody>
      </p:sp>
      <p:sp>
        <p:nvSpPr>
          <p:cNvPr id="3" name="Content Placeholder 2"/>
          <p:cNvSpPr>
            <a:spLocks noGrp="1"/>
          </p:cNvSpPr>
          <p:nvPr>
            <p:ph idx="1"/>
          </p:nvPr>
        </p:nvSpPr>
        <p:spPr>
          <a:xfrm>
            <a:off x="755576" y="4941168"/>
            <a:ext cx="7690048" cy="1656184"/>
          </a:xfrm>
        </p:spPr>
        <p:txBody>
          <a:bodyPr>
            <a:normAutofit fontScale="70000" lnSpcReduction="20000"/>
          </a:bodyPr>
          <a:lstStyle/>
          <a:p>
            <a:r>
              <a:rPr lang="en-US" dirty="0" smtClean="0"/>
              <a:t>Pluto shares it’s “orbital neighborhood” with other astronomical bodies - one of which is Charon, Pluto’s moon.  </a:t>
            </a:r>
            <a:r>
              <a:rPr lang="en-US" dirty="0" err="1" smtClean="0"/>
              <a:t>Charon</a:t>
            </a:r>
            <a:r>
              <a:rPr lang="en-US" dirty="0" smtClean="0"/>
              <a:t> is almost as massive as Pluto (about half it’s mass…).  Pluto and Charon behave almost in a “binary” manner and Pluto cannot be said to “dominate it’s neighborhood”.</a:t>
            </a:r>
          </a:p>
          <a:p>
            <a:pPr lvl="1"/>
            <a:r>
              <a:rPr lang="en-US" dirty="0" smtClean="0"/>
              <a:t>Pluto is now considered a Dwarf planet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deepimpact.umd.edu/gallery/jpg/D1381_001d.jpg"/>
          <p:cNvPicPr>
            <a:picLocks noChangeAspect="1" noChangeArrowheads="1"/>
          </p:cNvPicPr>
          <p:nvPr/>
        </p:nvPicPr>
        <p:blipFill>
          <a:blip r:embed="rId2" cstate="print"/>
          <a:srcRect l="10686" t="7875" r="17146" b="6100"/>
          <a:stretch>
            <a:fillRect/>
          </a:stretch>
        </p:blipFill>
        <p:spPr bwMode="auto">
          <a:xfrm>
            <a:off x="4572000" y="0"/>
            <a:ext cx="4392488" cy="3933056"/>
          </a:xfrm>
          <a:prstGeom prst="rect">
            <a:avLst/>
          </a:prstGeom>
          <a:noFill/>
        </p:spPr>
      </p:pic>
      <p:sp>
        <p:nvSpPr>
          <p:cNvPr id="2" name="Title 1"/>
          <p:cNvSpPr>
            <a:spLocks noGrp="1"/>
          </p:cNvSpPr>
          <p:nvPr>
            <p:ph type="title"/>
          </p:nvPr>
        </p:nvSpPr>
        <p:spPr/>
        <p:txBody>
          <a:bodyPr/>
          <a:lstStyle/>
          <a:p>
            <a:r>
              <a:rPr lang="en-US" dirty="0" smtClean="0"/>
              <a:t>Orbits.</a:t>
            </a:r>
            <a:endParaRPr lang="en-US" dirty="0"/>
          </a:p>
        </p:txBody>
      </p:sp>
      <p:sp>
        <p:nvSpPr>
          <p:cNvPr id="3" name="Content Placeholder 2"/>
          <p:cNvSpPr>
            <a:spLocks noGrp="1"/>
          </p:cNvSpPr>
          <p:nvPr>
            <p:ph idx="1"/>
          </p:nvPr>
        </p:nvSpPr>
        <p:spPr>
          <a:xfrm>
            <a:off x="914400" y="1783560"/>
            <a:ext cx="4017640" cy="4572000"/>
          </a:xfrm>
        </p:spPr>
        <p:txBody>
          <a:bodyPr>
            <a:normAutofit fontScale="85000" lnSpcReduction="10000"/>
          </a:bodyPr>
          <a:lstStyle/>
          <a:p>
            <a:endParaRPr lang="en-US" dirty="0" smtClean="0"/>
          </a:p>
          <a:p>
            <a:r>
              <a:rPr lang="en-US" dirty="0" smtClean="0"/>
              <a:t>All planets orbit the sun in the same direction.</a:t>
            </a:r>
          </a:p>
          <a:p>
            <a:r>
              <a:rPr lang="en-US" dirty="0" smtClean="0"/>
              <a:t>The Planets follow elliptical orbits (Although they mostly “Look” Circular).</a:t>
            </a:r>
          </a:p>
          <a:p>
            <a:pPr lvl="1"/>
            <a:r>
              <a:rPr lang="en-US" dirty="0" smtClean="0"/>
              <a:t>(Have you learned about ellipses in math class when studying conic sections?)</a:t>
            </a:r>
          </a:p>
          <a:p>
            <a:r>
              <a:rPr lang="en-US" dirty="0" smtClean="0"/>
              <a:t>The sun is at one of the foci of the orbit.</a:t>
            </a:r>
            <a:endParaRPr lang="en-US" dirty="0"/>
          </a:p>
        </p:txBody>
      </p:sp>
      <p:pic>
        <p:nvPicPr>
          <p:cNvPr id="5" name="Picture 4" descr="http://hyperphysics.phy-astr.gsu.edu/hbase/imgmec/kep.gif"/>
          <p:cNvPicPr>
            <a:picLocks noChangeAspect="1" noChangeArrowheads="1"/>
          </p:cNvPicPr>
          <p:nvPr/>
        </p:nvPicPr>
        <p:blipFill>
          <a:blip r:embed="rId3" cstate="print"/>
          <a:srcRect/>
          <a:stretch>
            <a:fillRect/>
          </a:stretch>
        </p:blipFill>
        <p:spPr bwMode="auto">
          <a:xfrm>
            <a:off x="5580112" y="4509120"/>
            <a:ext cx="2736303" cy="2078275"/>
          </a:xfrm>
          <a:prstGeom prst="rect">
            <a:avLst/>
          </a:prstGeom>
          <a:solidFill>
            <a:schemeClr val="tx1"/>
          </a:solid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506" name="Picture 2" descr="http://img.bhs4.com/25/f/25fc6b628b5872aedf4caa94fa45880a10cf6af7_large.jpg"/>
          <p:cNvPicPr>
            <a:picLocks noChangeAspect="1" noChangeArrowheads="1"/>
          </p:cNvPicPr>
          <p:nvPr/>
        </p:nvPicPr>
        <p:blipFill>
          <a:blip r:embed="rId2" cstate="print"/>
          <a:srcRect l="10165" t="29223" r="13601" b="28848"/>
          <a:stretch>
            <a:fillRect/>
          </a:stretch>
        </p:blipFill>
        <p:spPr bwMode="auto">
          <a:xfrm>
            <a:off x="4823520" y="116632"/>
            <a:ext cx="4320480" cy="2376264"/>
          </a:xfrm>
          <a:prstGeom prst="rect">
            <a:avLst/>
          </a:prstGeom>
          <a:noFill/>
        </p:spPr>
      </p:pic>
      <p:pic>
        <p:nvPicPr>
          <p:cNvPr id="21508" name="Picture 4" descr="http://hyperphysics.phy-astr.gsu.edu/hbase/imgmec/kep.gif"/>
          <p:cNvPicPr>
            <a:picLocks noChangeAspect="1" noChangeArrowheads="1"/>
          </p:cNvPicPr>
          <p:nvPr/>
        </p:nvPicPr>
        <p:blipFill>
          <a:blip r:embed="rId3" cstate="print"/>
          <a:srcRect/>
          <a:stretch>
            <a:fillRect/>
          </a:stretch>
        </p:blipFill>
        <p:spPr bwMode="auto">
          <a:xfrm>
            <a:off x="5580112" y="2636912"/>
            <a:ext cx="2736303" cy="2078275"/>
          </a:xfrm>
          <a:prstGeom prst="rect">
            <a:avLst/>
          </a:prstGeom>
          <a:solidFill>
            <a:schemeClr val="tx1"/>
          </a:solidFill>
        </p:spPr>
      </p:pic>
      <p:pic>
        <p:nvPicPr>
          <p:cNvPr id="6" name="Picture 6" descr="Ellipse"/>
          <p:cNvPicPr>
            <a:picLocks noGrp="1" noChangeAspect="1" noChangeArrowheads="1"/>
          </p:cNvPicPr>
          <p:nvPr>
            <p:ph idx="1"/>
          </p:nvPr>
        </p:nvPicPr>
        <p:blipFill>
          <a:blip r:embed="rId4" cstate="print"/>
          <a:srcRect/>
          <a:stretch>
            <a:fillRect/>
          </a:stretch>
        </p:blipFill>
        <p:spPr bwMode="auto">
          <a:xfrm>
            <a:off x="6156176" y="5013176"/>
            <a:ext cx="1872208" cy="1625625"/>
          </a:xfrm>
          <a:prstGeom prst="rect">
            <a:avLst/>
          </a:prstGeom>
          <a:noFill/>
          <a:ln w="9525">
            <a:noFill/>
            <a:miter lim="800000"/>
            <a:headEnd/>
            <a:tailEnd/>
          </a:ln>
        </p:spPr>
      </p:pic>
      <p:sp>
        <p:nvSpPr>
          <p:cNvPr id="8" name="Content Placeholder 2"/>
          <p:cNvSpPr txBox="1">
            <a:spLocks/>
          </p:cNvSpPr>
          <p:nvPr/>
        </p:nvSpPr>
        <p:spPr>
          <a:xfrm>
            <a:off x="772818" y="1821896"/>
            <a:ext cx="4017640" cy="4572000"/>
          </a:xfrm>
          <a:prstGeom prst="rect">
            <a:avLst/>
          </a:prstGeom>
        </p:spPr>
        <p:txBody>
          <a:bodyPr vert="horz">
            <a:normAutofit fontScale="85000" lnSpcReduction="10000"/>
          </a:bodyPr>
          <a:lstStyle/>
          <a:p>
            <a:pPr marL="411480" indent="-342900">
              <a:spcBef>
                <a:spcPts val="700"/>
              </a:spcBef>
              <a:buClr>
                <a:schemeClr val="tx2"/>
              </a:buClr>
              <a:buSzPct val="95000"/>
              <a:buFont typeface="Wingdings"/>
              <a:buChar cha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The “eccentricity” of the</a:t>
            </a:r>
            <a:r>
              <a:rPr kumimoji="0" lang="en-US" sz="3000" b="0" i="0" u="none" strike="noStrike" kern="1200" cap="none" spc="0" normalizeH="0" noProof="0" dirty="0" smtClean="0">
                <a:ln>
                  <a:noFill/>
                </a:ln>
                <a:solidFill>
                  <a:schemeClr val="tx1"/>
                </a:solidFill>
                <a:effectLst/>
                <a:uLnTx/>
                <a:uFillTx/>
                <a:latin typeface="+mn-lt"/>
                <a:ea typeface="+mn-ea"/>
                <a:cs typeface="+mn-cs"/>
              </a:rPr>
              <a:t> orbit is </a:t>
            </a:r>
            <a:r>
              <a:rPr lang="en-US" sz="3200" dirty="0" smtClean="0"/>
              <a:t>the ratio between the distance between the two foci of the ellipse and the length of the major axis of the ellipse.</a:t>
            </a:r>
          </a:p>
          <a:p>
            <a:pPr marL="868680" lvl="1" indent="-342900">
              <a:spcBef>
                <a:spcPts val="700"/>
              </a:spcBef>
              <a:buClr>
                <a:schemeClr val="tx2"/>
              </a:buClr>
              <a:buSzPct val="95000"/>
              <a:buFont typeface="Wingdings"/>
              <a:buChar char=""/>
            </a:pPr>
            <a:r>
              <a:rPr lang="en-US" sz="3200" dirty="0" smtClean="0"/>
              <a:t> Eccentricity of a circle would be e=0</a:t>
            </a:r>
          </a:p>
          <a:p>
            <a:pPr marL="868680" lvl="1" indent="-342900">
              <a:spcBef>
                <a:spcPts val="700"/>
              </a:spcBef>
              <a:buClr>
                <a:schemeClr val="tx2"/>
              </a:buClr>
              <a:buSzPct val="95000"/>
              <a:buFont typeface="Wingdings"/>
              <a:buChar char=""/>
            </a:pPr>
            <a:r>
              <a:rPr lang="en-US" sz="3200" dirty="0" smtClean="0"/>
              <a:t>E of 1 would be a straight line)</a:t>
            </a:r>
          </a:p>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endParaRPr kumimoji="0" lang="en-US"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Sun</a:t>
            </a:r>
            <a:endParaRPr lang="en-US" dirty="0"/>
          </a:p>
        </p:txBody>
      </p:sp>
      <p:sp>
        <p:nvSpPr>
          <p:cNvPr id="3" name="Content Placeholder 2"/>
          <p:cNvSpPr>
            <a:spLocks noGrp="1"/>
          </p:cNvSpPr>
          <p:nvPr>
            <p:ph idx="1"/>
          </p:nvPr>
        </p:nvSpPr>
        <p:spPr>
          <a:xfrm>
            <a:off x="899592" y="1556792"/>
            <a:ext cx="4017640" cy="4572000"/>
          </a:xfrm>
        </p:spPr>
        <p:txBody>
          <a:bodyPr/>
          <a:lstStyle/>
          <a:p>
            <a:pPr lvl="0"/>
            <a:r>
              <a:rPr lang="en-US" dirty="0" smtClean="0"/>
              <a:t>Mass: 1.99 x 10</a:t>
            </a:r>
            <a:r>
              <a:rPr lang="en-US" baseline="30000" dirty="0" smtClean="0"/>
              <a:t>30 </a:t>
            </a:r>
            <a:r>
              <a:rPr lang="en-US" dirty="0" smtClean="0"/>
              <a:t>kg</a:t>
            </a:r>
          </a:p>
          <a:p>
            <a:pPr lvl="0"/>
            <a:r>
              <a:rPr lang="en-US" dirty="0" smtClean="0"/>
              <a:t>Radius:6.96 x 10</a:t>
            </a:r>
            <a:r>
              <a:rPr lang="en-US" baseline="30000" dirty="0" smtClean="0"/>
              <a:t>8</a:t>
            </a:r>
            <a:r>
              <a:rPr lang="en-US" dirty="0" smtClean="0"/>
              <a:t> m</a:t>
            </a:r>
          </a:p>
          <a:p>
            <a:pPr lvl="0"/>
            <a:r>
              <a:rPr lang="en-US" dirty="0" smtClean="0"/>
              <a:t>Surface temperature: 5800 K</a:t>
            </a:r>
          </a:p>
          <a:p>
            <a:pPr lvl="0"/>
            <a:r>
              <a:rPr lang="en-US" dirty="0" smtClean="0"/>
              <a:t>Class “G” star.</a:t>
            </a:r>
            <a:endParaRPr lang="en-US" dirty="0"/>
          </a:p>
        </p:txBody>
      </p:sp>
      <p:pic>
        <p:nvPicPr>
          <p:cNvPr id="4" name="Picture 5" descr="SOLLLLL"/>
          <p:cNvPicPr>
            <a:picLocks noChangeAspect="1" noChangeArrowheads="1"/>
          </p:cNvPicPr>
          <p:nvPr/>
        </p:nvPicPr>
        <p:blipFill>
          <a:blip r:embed="rId2" cstate="print"/>
          <a:srcRect/>
          <a:stretch>
            <a:fillRect/>
          </a:stretch>
        </p:blipFill>
        <p:spPr bwMode="auto">
          <a:xfrm>
            <a:off x="4932040" y="1196752"/>
            <a:ext cx="3868737" cy="386873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Rectangle 4"/>
          <p:cNvSpPr>
            <a:spLocks noGrp="1" noChangeArrowheads="1"/>
          </p:cNvSpPr>
          <p:nvPr>
            <p:ph type="title"/>
          </p:nvPr>
        </p:nvSpPr>
        <p:spPr>
          <a:xfrm>
            <a:off x="684213" y="0"/>
            <a:ext cx="7772400" cy="1143000"/>
          </a:xfrm>
        </p:spPr>
        <p:txBody>
          <a:bodyPr/>
          <a:lstStyle/>
          <a:p>
            <a:r>
              <a:rPr lang="en-GB"/>
              <a:t>Mercury and Venus</a:t>
            </a:r>
          </a:p>
        </p:txBody>
      </p:sp>
      <p:pic>
        <p:nvPicPr>
          <p:cNvPr id="131077" name="Picture 5" descr="mercury_mariner10"/>
          <p:cNvPicPr>
            <a:picLocks noChangeAspect="1" noChangeArrowheads="1"/>
          </p:cNvPicPr>
          <p:nvPr/>
        </p:nvPicPr>
        <p:blipFill>
          <a:blip r:embed="rId2" cstate="print"/>
          <a:srcRect/>
          <a:stretch>
            <a:fillRect/>
          </a:stretch>
        </p:blipFill>
        <p:spPr bwMode="auto">
          <a:xfrm>
            <a:off x="755650" y="2420938"/>
            <a:ext cx="3168650" cy="2954337"/>
          </a:xfrm>
          <a:prstGeom prst="rect">
            <a:avLst/>
          </a:prstGeom>
          <a:noFill/>
        </p:spPr>
      </p:pic>
      <p:pic>
        <p:nvPicPr>
          <p:cNvPr id="131078" name="Picture 6" descr="venus180hem_magellan_c1"/>
          <p:cNvPicPr>
            <a:picLocks noChangeAspect="1" noChangeArrowheads="1"/>
          </p:cNvPicPr>
          <p:nvPr/>
        </p:nvPicPr>
        <p:blipFill>
          <a:blip r:embed="rId3" cstate="print"/>
          <a:srcRect/>
          <a:stretch>
            <a:fillRect/>
          </a:stretch>
        </p:blipFill>
        <p:spPr bwMode="auto">
          <a:xfrm>
            <a:off x="4427538" y="1916113"/>
            <a:ext cx="4248150" cy="396081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713</TotalTime>
  <Words>1166</Words>
  <Application>Microsoft Office PowerPoint</Application>
  <PresentationFormat>On-screen Show (4:3)</PresentationFormat>
  <Paragraphs>204</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Consolas</vt:lpstr>
      <vt:lpstr>Corbel</vt:lpstr>
      <vt:lpstr>Wingdings</vt:lpstr>
      <vt:lpstr>Wingdings 2</vt:lpstr>
      <vt:lpstr>Wingdings 3</vt:lpstr>
      <vt:lpstr>Metro</vt:lpstr>
      <vt:lpstr>Option D Lesson 1: Astronomical Objects.</vt:lpstr>
      <vt:lpstr>PowerPoint Presentation</vt:lpstr>
      <vt:lpstr>Solar System</vt:lpstr>
      <vt:lpstr>The Planets</vt:lpstr>
      <vt:lpstr>The Planets</vt:lpstr>
      <vt:lpstr>Orbits.</vt:lpstr>
      <vt:lpstr>PowerPoint Presentation</vt:lpstr>
      <vt:lpstr>The Sun</vt:lpstr>
      <vt:lpstr>Mercury and Venus</vt:lpstr>
      <vt:lpstr>Earth and Moon</vt:lpstr>
      <vt:lpstr>Earth and Moon</vt:lpstr>
      <vt:lpstr>Mars</vt:lpstr>
      <vt:lpstr>Asteroid Belt</vt:lpstr>
      <vt:lpstr>Kupier Belt and Trans-Neptunian objects.</vt:lpstr>
      <vt:lpstr>Jupiter</vt:lpstr>
      <vt:lpstr>Saturn</vt:lpstr>
      <vt:lpstr>Uranus</vt:lpstr>
      <vt:lpstr>Neptune</vt:lpstr>
      <vt:lpstr>Gas Giant vs. Terrestrial</vt:lpstr>
      <vt:lpstr>Data about our solar system</vt:lpstr>
      <vt:lpstr>Solar System Data</vt:lpstr>
      <vt:lpstr>Comets</vt:lpstr>
      <vt:lpstr>Hints…</vt:lpstr>
      <vt:lpstr>Stellar Distances.</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Option E Lesson 1</dc:title>
  <dc:creator>C</dc:creator>
  <cp:lastModifiedBy>Aquila</cp:lastModifiedBy>
  <cp:revision>15</cp:revision>
  <dcterms:created xsi:type="dcterms:W3CDTF">2013-03-19T14:36:28Z</dcterms:created>
  <dcterms:modified xsi:type="dcterms:W3CDTF">2016-03-22T17:31:45Z</dcterms:modified>
</cp:coreProperties>
</file>